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8.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notesSlides/notesSlide19.xml" ContentType="application/vnd.openxmlformats-officedocument.presentationml.notesSlide+xml"/>
  <Override PartName="/ppt/charts/chart9.xml" ContentType="application/vnd.openxmlformats-officedocument.drawingml.chart+xml"/>
  <Override PartName="/ppt/drawings/drawing5.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0.xml" ContentType="application/vnd.openxmlformats-officedocument.drawingml.chart+xml"/>
  <Override PartName="/ppt/drawings/drawing6.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1.xml" ContentType="application/vnd.openxmlformats-officedocument.drawingml.chart+xml"/>
  <Override PartName="/ppt/notesSlides/notesSlide26.xml" ContentType="application/vnd.openxmlformats-officedocument.presentationml.notesSlide+xml"/>
  <Override PartName="/ppt/charts/chart12.xml" ContentType="application/vnd.openxmlformats-officedocument.drawingml.chart+xml"/>
  <Override PartName="/ppt/drawings/drawing7.xml" ContentType="application/vnd.openxmlformats-officedocument.drawingml.chartshapes+xml"/>
  <Override PartName="/ppt/notesSlides/notesSlide27.xml" ContentType="application/vnd.openxmlformats-officedocument.presentationml.notesSlide+xml"/>
  <Override PartName="/ppt/charts/chart13.xml" ContentType="application/vnd.openxmlformats-officedocument.drawingml.chart+xml"/>
  <Override PartName="/ppt/drawings/drawing8.xml" ContentType="application/vnd.openxmlformats-officedocument.drawingml.chartshapes+xml"/>
  <Override PartName="/ppt/charts/chart14.xml" ContentType="application/vnd.openxmlformats-officedocument.drawingml.chart+xml"/>
  <Override PartName="/ppt/drawings/drawing9.xml" ContentType="application/vnd.openxmlformats-officedocument.drawingml.chartshapes+xml"/>
  <Override PartName="/ppt/notesSlides/notesSlide28.xml" ContentType="application/vnd.openxmlformats-officedocument.presentationml.notesSlide+xml"/>
  <Override PartName="/ppt/charts/chart15.xml" ContentType="application/vnd.openxmlformats-officedocument.drawingml.chart+xml"/>
  <Override PartName="/ppt/drawings/drawing10.xml" ContentType="application/vnd.openxmlformats-officedocument.drawingml.chartshapes+xml"/>
  <Override PartName="/ppt/notesSlides/notesSlide29.xml" ContentType="application/vnd.openxmlformats-officedocument.presentationml.notesSlide+xml"/>
  <Override PartName="/ppt/charts/chart16.xml" ContentType="application/vnd.openxmlformats-officedocument.drawingml.chart+xml"/>
  <Override PartName="/ppt/drawings/drawing11.xml" ContentType="application/vnd.openxmlformats-officedocument.drawingml.chartshapes+xml"/>
  <Override PartName="/ppt/charts/chart17.xml" ContentType="application/vnd.openxmlformats-officedocument.drawingml.chart+xml"/>
  <Override PartName="/ppt/drawings/drawing12.xml" ContentType="application/vnd.openxmlformats-officedocument.drawingml.chartshapes+xml"/>
  <Override PartName="/ppt/charts/chart18.xml" ContentType="application/vnd.openxmlformats-officedocument.drawingml.chart+xml"/>
  <Override PartName="/ppt/drawings/drawing13.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9.xml" ContentType="application/vnd.openxmlformats-officedocument.drawingml.chart+xml"/>
  <Override PartName="/ppt/notesSlides/notesSlide32.xml" ContentType="application/vnd.openxmlformats-officedocument.presentationml.notesSlide+xml"/>
  <Override PartName="/ppt/charts/chart20.xml" ContentType="application/vnd.openxmlformats-officedocument.drawingml.chart+xml"/>
  <Override PartName="/ppt/drawings/drawing14.xml" ContentType="application/vnd.openxmlformats-officedocument.drawingml.chartshapes+xml"/>
  <Override PartName="/ppt/charts/chart21.xml" ContentType="application/vnd.openxmlformats-officedocument.drawingml.chart+xml"/>
  <Override PartName="/ppt/notesSlides/notesSlide33.xml" ContentType="application/vnd.openxmlformats-officedocument.presentationml.notesSlide+xml"/>
  <Override PartName="/ppt/charts/chart22.xml" ContentType="application/vnd.openxmlformats-officedocument.drawingml.chart+xml"/>
  <Override PartName="/ppt/drawings/drawing15.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3"/>
  </p:notesMasterIdLst>
  <p:sldIdLst>
    <p:sldId id="256" r:id="rId2"/>
    <p:sldId id="316" r:id="rId3"/>
    <p:sldId id="334" r:id="rId4"/>
    <p:sldId id="318" r:id="rId5"/>
    <p:sldId id="331" r:id="rId6"/>
    <p:sldId id="333" r:id="rId7"/>
    <p:sldId id="257" r:id="rId8"/>
    <p:sldId id="258" r:id="rId9"/>
    <p:sldId id="259" r:id="rId10"/>
    <p:sldId id="262" r:id="rId11"/>
    <p:sldId id="260" r:id="rId12"/>
    <p:sldId id="261" r:id="rId13"/>
    <p:sldId id="270" r:id="rId14"/>
    <p:sldId id="263" r:id="rId15"/>
    <p:sldId id="285" r:id="rId16"/>
    <p:sldId id="266" r:id="rId17"/>
    <p:sldId id="321" r:id="rId18"/>
    <p:sldId id="322" r:id="rId19"/>
    <p:sldId id="314" r:id="rId20"/>
    <p:sldId id="289" r:id="rId21"/>
    <p:sldId id="282" r:id="rId22"/>
    <p:sldId id="283" r:id="rId23"/>
    <p:sldId id="313" r:id="rId24"/>
    <p:sldId id="271" r:id="rId25"/>
    <p:sldId id="326" r:id="rId26"/>
    <p:sldId id="327" r:id="rId27"/>
    <p:sldId id="332" r:id="rId28"/>
    <p:sldId id="329" r:id="rId29"/>
    <p:sldId id="275" r:id="rId30"/>
    <p:sldId id="294" r:id="rId31"/>
    <p:sldId id="296" r:id="rId32"/>
    <p:sldId id="298" r:id="rId33"/>
    <p:sldId id="279" r:id="rId34"/>
    <p:sldId id="323" r:id="rId35"/>
    <p:sldId id="319" r:id="rId36"/>
    <p:sldId id="325" r:id="rId37"/>
    <p:sldId id="280" r:id="rId38"/>
    <p:sldId id="306" r:id="rId39"/>
    <p:sldId id="317" r:id="rId40"/>
    <p:sldId id="315" r:id="rId41"/>
    <p:sldId id="265" r:id="rId42"/>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9" autoAdjust="0"/>
    <p:restoredTop sz="60391" autoAdjust="0"/>
  </p:normalViewPr>
  <p:slideViewPr>
    <p:cSldViewPr>
      <p:cViewPr>
        <p:scale>
          <a:sx n="80" d="100"/>
          <a:sy n="80" d="100"/>
        </p:scale>
        <p:origin x="-2248" y="520"/>
      </p:cViewPr>
      <p:guideLst>
        <p:guide orient="horz" pos="2160"/>
        <p:guide pos="2880"/>
      </p:guideLst>
    </p:cSldViewPr>
  </p:slideViewPr>
  <p:notesTextViewPr>
    <p:cViewPr>
      <p:scale>
        <a:sx n="1" d="1"/>
        <a:sy n="1" d="1"/>
      </p:scale>
      <p:origin x="0" y="0"/>
    </p:cViewPr>
  </p:notesTextViewPr>
  <p:sorterViewPr>
    <p:cViewPr>
      <p:scale>
        <a:sx n="90" d="100"/>
        <a:sy n="90" d="100"/>
      </p:scale>
      <p:origin x="0" y="384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 Id="rId2" Type="http://schemas.openxmlformats.org/officeDocument/2006/relationships/chartUserShapes" Target="../drawings/drawing6.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 Id="rId2" Type="http://schemas.openxmlformats.org/officeDocument/2006/relationships/chartUserShapes" Target="../drawings/drawing7.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 Id="rId2" Type="http://schemas.openxmlformats.org/officeDocument/2006/relationships/chartUserShapes" Target="../drawings/drawing8.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 Id="rId2" Type="http://schemas.openxmlformats.org/officeDocument/2006/relationships/chartUserShapes" Target="../drawings/drawing9.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 Id="rId2" Type="http://schemas.openxmlformats.org/officeDocument/2006/relationships/chartUserShapes" Target="../drawings/drawing10.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 Id="rId2" Type="http://schemas.openxmlformats.org/officeDocument/2006/relationships/chartUserShapes" Target="../drawings/drawing11.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 Id="rId2" Type="http://schemas.openxmlformats.org/officeDocument/2006/relationships/chartUserShapes" Target="../drawings/drawing12.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 Id="rId2" Type="http://schemas.openxmlformats.org/officeDocument/2006/relationships/chartUserShapes" Target="../drawings/drawing13.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 Id="rId2" Type="http://schemas.openxmlformats.org/officeDocument/2006/relationships/chartUserShapes" Target="../drawings/drawing14.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 Id="rId2" Type="http://schemas.openxmlformats.org/officeDocument/2006/relationships/chartUserShapes" Target="../drawings/drawing1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 Id="rId2"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 Id="rId2"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881024180488"/>
          <c:y val="0.0481190526423602"/>
          <c:w val="0.859890545596694"/>
          <c:h val="0.74258564124203"/>
        </c:manualLayout>
      </c:layout>
      <c:barChart>
        <c:barDir val="col"/>
        <c:grouping val="clustered"/>
        <c:varyColors val="0"/>
        <c:ser>
          <c:idx val="0"/>
          <c:order val="0"/>
          <c:tx>
            <c:strRef>
              <c:f>Sheet1!$B$1</c:f>
              <c:strCache>
                <c:ptCount val="1"/>
                <c:pt idx="0">
                  <c:v>Column2</c:v>
                </c:pt>
              </c:strCache>
            </c:strRef>
          </c:tx>
          <c:invertIfNegative val="0"/>
          <c:cat>
            <c:strRef>
              <c:f>Sheet1!$A$2:$A$5</c:f>
              <c:strCache>
                <c:ptCount val="4"/>
                <c:pt idx="0">
                  <c:v>Integrated Employment</c:v>
                </c:pt>
                <c:pt idx="1">
                  <c:v>Unpaid Community Activity</c:v>
                </c:pt>
                <c:pt idx="2">
                  <c:v>Paid Facility-Based Work</c:v>
                </c:pt>
                <c:pt idx="3">
                  <c:v>Unpaid Facility-Based Activity</c:v>
                </c:pt>
              </c:strCache>
            </c:strRef>
          </c:cat>
          <c:val>
            <c:numRef>
              <c:f>Sheet1!$B$2:$B$5</c:f>
              <c:numCache>
                <c:formatCode>General</c:formatCode>
                <c:ptCount val="4"/>
                <c:pt idx="0" formatCode="0.0">
                  <c:v>27.3</c:v>
                </c:pt>
                <c:pt idx="1">
                  <c:v>15.2</c:v>
                </c:pt>
                <c:pt idx="2">
                  <c:v>28.1</c:v>
                </c:pt>
                <c:pt idx="3">
                  <c:v>5.5</c:v>
                </c:pt>
              </c:numCache>
            </c:numRef>
          </c:val>
        </c:ser>
        <c:dLbls>
          <c:showLegendKey val="0"/>
          <c:showVal val="0"/>
          <c:showCatName val="0"/>
          <c:showSerName val="0"/>
          <c:showPercent val="0"/>
          <c:showBubbleSize val="0"/>
        </c:dLbls>
        <c:gapWidth val="150"/>
        <c:axId val="-2129298072"/>
        <c:axId val="-2129294920"/>
      </c:barChart>
      <c:catAx>
        <c:axId val="-2129298072"/>
        <c:scaling>
          <c:orientation val="minMax"/>
        </c:scaling>
        <c:delete val="0"/>
        <c:axPos val="b"/>
        <c:numFmt formatCode="General" sourceLinked="1"/>
        <c:majorTickMark val="out"/>
        <c:minorTickMark val="none"/>
        <c:tickLblPos val="nextTo"/>
        <c:txPr>
          <a:bodyPr/>
          <a:lstStyle/>
          <a:p>
            <a:pPr>
              <a:defRPr sz="1600" baseline="0">
                <a:latin typeface="Arial" panose="020B0604020202020204" pitchFamily="34" charset="0"/>
              </a:defRPr>
            </a:pPr>
            <a:endParaRPr lang="en-US"/>
          </a:p>
        </c:txPr>
        <c:crossAx val="-2129294920"/>
        <c:crosses val="autoZero"/>
        <c:auto val="1"/>
        <c:lblAlgn val="ctr"/>
        <c:lblOffset val="100"/>
        <c:noMultiLvlLbl val="0"/>
      </c:catAx>
      <c:valAx>
        <c:axId val="-2129294920"/>
        <c:scaling>
          <c:orientation val="minMax"/>
          <c:max val="100.0"/>
        </c:scaling>
        <c:delete val="0"/>
        <c:axPos val="l"/>
        <c:majorGridlines/>
        <c:numFmt formatCode="0%" sourceLinked="0"/>
        <c:majorTickMark val="out"/>
        <c:minorTickMark val="none"/>
        <c:tickLblPos val="nextTo"/>
        <c:crossAx val="-2129298072"/>
        <c:crosses val="autoZero"/>
        <c:crossBetween val="between"/>
        <c:majorUnit val="10.0"/>
        <c:dispUnits>
          <c:builtInUnit val="hundreds"/>
        </c:dispUnits>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067527966771"/>
          <c:y val="0.0488799979548011"/>
          <c:w val="0.662759201611427"/>
          <c:h val="0.829453164945291"/>
        </c:manualLayout>
      </c:layout>
      <c:barChart>
        <c:barDir val="col"/>
        <c:grouping val="clustered"/>
        <c:varyColors val="0"/>
        <c:ser>
          <c:idx val="0"/>
          <c:order val="0"/>
          <c:tx>
            <c:strRef>
              <c:f>Sheet1!$B$1</c:f>
              <c:strCache>
                <c:ptCount val="1"/>
                <c:pt idx="0">
                  <c:v>Oklahoma Adjusted Average                 (n = 978)</c:v>
                </c:pt>
              </c:strCache>
            </c:strRef>
          </c:tx>
          <c:invertIfNegative val="0"/>
          <c:cat>
            <c:strRef>
              <c:f>Sheet1!$A$2</c:f>
              <c:strCache>
                <c:ptCount val="1"/>
                <c:pt idx="0">
                  <c:v>Involvement in Life Decisions</c:v>
                </c:pt>
              </c:strCache>
            </c:strRef>
          </c:cat>
          <c:val>
            <c:numRef>
              <c:f>Sheet1!$B$2</c:f>
              <c:numCache>
                <c:formatCode>General</c:formatCode>
                <c:ptCount val="1"/>
                <c:pt idx="0">
                  <c:v>68.0</c:v>
                </c:pt>
              </c:numCache>
            </c:numRef>
          </c:val>
        </c:ser>
        <c:ser>
          <c:idx val="1"/>
          <c:order val="1"/>
          <c:tx>
            <c:strRef>
              <c:f>Sheet1!$C$1</c:f>
              <c:strCache>
                <c:ptCount val="1"/>
                <c:pt idx="0">
                  <c:v>NCI National Average</c:v>
                </c:pt>
              </c:strCache>
            </c:strRef>
          </c:tx>
          <c:spPr>
            <a:solidFill>
              <a:schemeClr val="accent3"/>
            </a:solidFill>
          </c:spPr>
          <c:invertIfNegative val="0"/>
          <c:cat>
            <c:strRef>
              <c:f>Sheet1!$A$2</c:f>
              <c:strCache>
                <c:ptCount val="1"/>
                <c:pt idx="0">
                  <c:v>Involvement in Life Decisions</c:v>
                </c:pt>
              </c:strCache>
            </c:strRef>
          </c:cat>
          <c:val>
            <c:numRef>
              <c:f>Sheet1!$C$2</c:f>
              <c:numCache>
                <c:formatCode>General</c:formatCode>
                <c:ptCount val="1"/>
                <c:pt idx="0">
                  <c:v>57.0</c:v>
                </c:pt>
              </c:numCache>
            </c:numRef>
          </c:val>
        </c:ser>
        <c:dLbls>
          <c:showLegendKey val="0"/>
          <c:showVal val="0"/>
          <c:showCatName val="0"/>
          <c:showSerName val="0"/>
          <c:showPercent val="0"/>
          <c:showBubbleSize val="0"/>
        </c:dLbls>
        <c:gapWidth val="150"/>
        <c:axId val="-2129193080"/>
        <c:axId val="-2129190104"/>
      </c:barChart>
      <c:catAx>
        <c:axId val="-2129193080"/>
        <c:scaling>
          <c:orientation val="minMax"/>
        </c:scaling>
        <c:delete val="0"/>
        <c:axPos val="b"/>
        <c:majorTickMark val="out"/>
        <c:minorTickMark val="none"/>
        <c:tickLblPos val="nextTo"/>
        <c:crossAx val="-2129190104"/>
        <c:crosses val="autoZero"/>
        <c:auto val="1"/>
        <c:lblAlgn val="ctr"/>
        <c:lblOffset val="100"/>
        <c:noMultiLvlLbl val="0"/>
      </c:catAx>
      <c:valAx>
        <c:axId val="-2129190104"/>
        <c:scaling>
          <c:orientation val="minMax"/>
          <c:max val="100.0"/>
        </c:scaling>
        <c:delete val="0"/>
        <c:axPos val="l"/>
        <c:majorGridlines/>
        <c:numFmt formatCode="0%" sourceLinked="0"/>
        <c:majorTickMark val="out"/>
        <c:minorTickMark val="none"/>
        <c:tickLblPos val="nextTo"/>
        <c:crossAx val="-2129193080"/>
        <c:crosses val="autoZero"/>
        <c:crossBetween val="between"/>
        <c:minorUnit val="0.4"/>
        <c:dispUnits>
          <c:builtInUnit val="hundreds"/>
        </c:dispUnits>
      </c:valAx>
    </c:plotArea>
    <c:legend>
      <c:legendPos val="r"/>
      <c:layout>
        <c:manualLayout>
          <c:xMode val="edge"/>
          <c:yMode val="edge"/>
          <c:x val="0.761906244277605"/>
          <c:y val="0.218124041313018"/>
          <c:w val="0.228385033266191"/>
          <c:h val="0.65466100828305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82466254218223"/>
          <c:y val="0.0770994851605088"/>
          <c:w val="0.633629663479565"/>
          <c:h val="0.818819150010095"/>
        </c:manualLayout>
      </c:layout>
      <c:barChart>
        <c:barDir val="col"/>
        <c:grouping val="clustered"/>
        <c:varyColors val="0"/>
        <c:ser>
          <c:idx val="0"/>
          <c:order val="0"/>
          <c:tx>
            <c:strRef>
              <c:f>Sheet1!$B$1</c:f>
              <c:strCache>
                <c:ptCount val="1"/>
                <c:pt idx="0">
                  <c:v>Oklahoma Adjusted Average              (n = 985)</c:v>
                </c:pt>
              </c:strCache>
            </c:strRef>
          </c:tx>
          <c:invertIfNegative val="0"/>
          <c:cat>
            <c:strRef>
              <c:f>Sheet1!$A$2</c:f>
              <c:strCache>
                <c:ptCount val="1"/>
                <c:pt idx="0">
                  <c:v>Involvement in Everyday Choices</c:v>
                </c:pt>
              </c:strCache>
            </c:strRef>
          </c:cat>
          <c:val>
            <c:numRef>
              <c:f>Sheet1!$B$2</c:f>
              <c:numCache>
                <c:formatCode>General</c:formatCode>
                <c:ptCount val="1"/>
                <c:pt idx="0">
                  <c:v>84.0</c:v>
                </c:pt>
              </c:numCache>
            </c:numRef>
          </c:val>
        </c:ser>
        <c:ser>
          <c:idx val="1"/>
          <c:order val="1"/>
          <c:tx>
            <c:strRef>
              <c:f>Sheet1!$C$1</c:f>
              <c:strCache>
                <c:ptCount val="1"/>
                <c:pt idx="0">
                  <c:v>NCI National Average</c:v>
                </c:pt>
              </c:strCache>
            </c:strRef>
          </c:tx>
          <c:spPr>
            <a:solidFill>
              <a:schemeClr val="accent3"/>
            </a:solidFill>
          </c:spPr>
          <c:invertIfNegative val="0"/>
          <c:cat>
            <c:strRef>
              <c:f>Sheet1!$A$2</c:f>
              <c:strCache>
                <c:ptCount val="1"/>
                <c:pt idx="0">
                  <c:v>Involvement in Everyday Choices</c:v>
                </c:pt>
              </c:strCache>
            </c:strRef>
          </c:cat>
          <c:val>
            <c:numRef>
              <c:f>Sheet1!$C$2</c:f>
              <c:numCache>
                <c:formatCode>General</c:formatCode>
                <c:ptCount val="1"/>
                <c:pt idx="0">
                  <c:v>86.0</c:v>
                </c:pt>
              </c:numCache>
            </c:numRef>
          </c:val>
        </c:ser>
        <c:dLbls>
          <c:showLegendKey val="0"/>
          <c:showVal val="0"/>
          <c:showCatName val="0"/>
          <c:showSerName val="0"/>
          <c:showPercent val="0"/>
          <c:showBubbleSize val="0"/>
        </c:dLbls>
        <c:gapWidth val="150"/>
        <c:axId val="-2129139080"/>
        <c:axId val="-2129136104"/>
      </c:barChart>
      <c:catAx>
        <c:axId val="-2129139080"/>
        <c:scaling>
          <c:orientation val="minMax"/>
        </c:scaling>
        <c:delete val="0"/>
        <c:axPos val="b"/>
        <c:majorTickMark val="out"/>
        <c:minorTickMark val="none"/>
        <c:tickLblPos val="nextTo"/>
        <c:crossAx val="-2129136104"/>
        <c:crosses val="autoZero"/>
        <c:auto val="1"/>
        <c:lblAlgn val="ctr"/>
        <c:lblOffset val="100"/>
        <c:noMultiLvlLbl val="0"/>
      </c:catAx>
      <c:valAx>
        <c:axId val="-2129136104"/>
        <c:scaling>
          <c:orientation val="minMax"/>
          <c:max val="100.0"/>
          <c:min val="0.0"/>
        </c:scaling>
        <c:delete val="0"/>
        <c:axPos val="l"/>
        <c:majorGridlines/>
        <c:numFmt formatCode="0%" sourceLinked="0"/>
        <c:majorTickMark val="out"/>
        <c:minorTickMark val="none"/>
        <c:tickLblPos val="nextTo"/>
        <c:crossAx val="-2129139080"/>
        <c:crosses val="autoZero"/>
        <c:crossBetween val="between"/>
        <c:minorUnit val="0.1"/>
        <c:dispUnits>
          <c:builtInUnit val="hundreds"/>
        </c:dispUnits>
      </c:valAx>
    </c:plotArea>
    <c:legend>
      <c:legendPos val="r"/>
      <c:layout>
        <c:manualLayout>
          <c:xMode val="edge"/>
          <c:yMode val="edge"/>
          <c:x val="0.724567509813485"/>
          <c:y val="0.237134990479131"/>
          <c:w val="0.223731098878127"/>
          <c:h val="0.650918377849828"/>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971809079421"/>
          <c:y val="0.0392058316929134"/>
          <c:w val="0.63548483522893"/>
          <c:h val="0.863207226049869"/>
        </c:manualLayout>
      </c:layout>
      <c:barChart>
        <c:barDir val="col"/>
        <c:grouping val="clustered"/>
        <c:varyColors val="0"/>
        <c:ser>
          <c:idx val="0"/>
          <c:order val="0"/>
          <c:tx>
            <c:strRef>
              <c:f>Sheet1!$B$1</c:f>
              <c:strCache>
                <c:ptCount val="1"/>
                <c:pt idx="0">
                  <c:v>Oklahoma Adjusted Average    (n=968)</c:v>
                </c:pt>
              </c:strCache>
            </c:strRef>
          </c:tx>
          <c:invertIfNegative val="0"/>
          <c:cat>
            <c:strRef>
              <c:f>Sheet1!$A$2</c:f>
              <c:strCache>
                <c:ptCount val="1"/>
                <c:pt idx="0">
                  <c:v>Community Inclusion Scale</c:v>
                </c:pt>
              </c:strCache>
            </c:strRef>
          </c:cat>
          <c:val>
            <c:numRef>
              <c:f>Sheet1!$B$2</c:f>
              <c:numCache>
                <c:formatCode>General</c:formatCode>
                <c:ptCount val="1"/>
                <c:pt idx="0">
                  <c:v>19.9</c:v>
                </c:pt>
              </c:numCache>
            </c:numRef>
          </c:val>
        </c:ser>
        <c:ser>
          <c:idx val="1"/>
          <c:order val="1"/>
          <c:tx>
            <c:strRef>
              <c:f>Sheet1!$C$1</c:f>
              <c:strCache>
                <c:ptCount val="1"/>
                <c:pt idx="0">
                  <c:v>NCI National Average</c:v>
                </c:pt>
              </c:strCache>
            </c:strRef>
          </c:tx>
          <c:spPr>
            <a:solidFill>
              <a:schemeClr val="accent3"/>
            </a:solidFill>
          </c:spPr>
          <c:invertIfNegative val="0"/>
          <c:cat>
            <c:strRef>
              <c:f>Sheet1!$A$2</c:f>
              <c:strCache>
                <c:ptCount val="1"/>
                <c:pt idx="0">
                  <c:v>Community Inclusion Scale</c:v>
                </c:pt>
              </c:strCache>
            </c:strRef>
          </c:cat>
          <c:val>
            <c:numRef>
              <c:f>Sheet1!$C$2</c:f>
              <c:numCache>
                <c:formatCode>General</c:formatCode>
                <c:ptCount val="1"/>
                <c:pt idx="0">
                  <c:v>13.3</c:v>
                </c:pt>
              </c:numCache>
            </c:numRef>
          </c:val>
        </c:ser>
        <c:dLbls>
          <c:showLegendKey val="0"/>
          <c:showVal val="0"/>
          <c:showCatName val="0"/>
          <c:showSerName val="0"/>
          <c:showPercent val="0"/>
          <c:showBubbleSize val="0"/>
        </c:dLbls>
        <c:gapWidth val="150"/>
        <c:axId val="-2129084552"/>
        <c:axId val="-2129081576"/>
      </c:barChart>
      <c:catAx>
        <c:axId val="-2129084552"/>
        <c:scaling>
          <c:orientation val="minMax"/>
        </c:scaling>
        <c:delete val="0"/>
        <c:axPos val="b"/>
        <c:majorTickMark val="out"/>
        <c:minorTickMark val="none"/>
        <c:tickLblPos val="nextTo"/>
        <c:crossAx val="-2129081576"/>
        <c:crosses val="autoZero"/>
        <c:auto val="1"/>
        <c:lblAlgn val="ctr"/>
        <c:lblOffset val="100"/>
        <c:noMultiLvlLbl val="0"/>
      </c:catAx>
      <c:valAx>
        <c:axId val="-2129081576"/>
        <c:scaling>
          <c:orientation val="minMax"/>
          <c:max val="100.0"/>
        </c:scaling>
        <c:delete val="0"/>
        <c:axPos val="l"/>
        <c:majorGridlines/>
        <c:numFmt formatCode="0%" sourceLinked="0"/>
        <c:majorTickMark val="out"/>
        <c:minorTickMark val="none"/>
        <c:tickLblPos val="nextTo"/>
        <c:crossAx val="-2129084552"/>
        <c:crosses val="autoZero"/>
        <c:crossBetween val="between"/>
        <c:dispUnits>
          <c:builtInUnit val="hundreds"/>
        </c:dispUnits>
      </c:valAx>
    </c:plotArea>
    <c:legend>
      <c:legendPos val="r"/>
      <c:layout>
        <c:manualLayout>
          <c:xMode val="edge"/>
          <c:yMode val="edge"/>
          <c:x val="0.762025053686471"/>
          <c:y val="0.146702482502187"/>
          <c:w val="0.235025053686471"/>
          <c:h val="0.728091371391076"/>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921935500637"/>
          <c:y val="0.0513286270250702"/>
          <c:w val="0.667159637223565"/>
          <c:h val="0.795874061000996"/>
        </c:manualLayout>
      </c:layout>
      <c:barChart>
        <c:barDir val="col"/>
        <c:grouping val="clustered"/>
        <c:varyColors val="0"/>
        <c:ser>
          <c:idx val="0"/>
          <c:order val="0"/>
          <c:tx>
            <c:strRef>
              <c:f>Sheet1!$B$1</c:f>
              <c:strCache>
                <c:ptCount val="1"/>
                <c:pt idx="0">
                  <c:v>Oklahoma</c:v>
                </c:pt>
              </c:strCache>
            </c:strRef>
          </c:tx>
          <c:invertIfNegative val="0"/>
          <c:cat>
            <c:strRef>
              <c:f>Sheet1!$A$2:$A$5</c:f>
              <c:strCache>
                <c:ptCount val="4"/>
                <c:pt idx="0">
                  <c:v>Shopping</c:v>
                </c:pt>
                <c:pt idx="1">
                  <c:v>Errands</c:v>
                </c:pt>
                <c:pt idx="2">
                  <c:v>Entertainment</c:v>
                </c:pt>
                <c:pt idx="3">
                  <c:v>Eating Out</c:v>
                </c:pt>
              </c:strCache>
            </c:strRef>
          </c:cat>
          <c:val>
            <c:numRef>
              <c:f>Sheet1!$B$2:$B$5</c:f>
              <c:numCache>
                <c:formatCode>General</c:formatCode>
                <c:ptCount val="4"/>
                <c:pt idx="0">
                  <c:v>5.7</c:v>
                </c:pt>
                <c:pt idx="1">
                  <c:v>5.3</c:v>
                </c:pt>
                <c:pt idx="2">
                  <c:v>4.0</c:v>
                </c:pt>
                <c:pt idx="3">
                  <c:v>4.9</c:v>
                </c:pt>
              </c:numCache>
            </c:numRef>
          </c:val>
        </c:ser>
        <c:ser>
          <c:idx val="1"/>
          <c:order val="1"/>
          <c:tx>
            <c:strRef>
              <c:f>Sheet1!$C$1</c:f>
              <c:strCache>
                <c:ptCount val="1"/>
                <c:pt idx="0">
                  <c:v>NCI Average</c:v>
                </c:pt>
              </c:strCache>
            </c:strRef>
          </c:tx>
          <c:spPr>
            <a:solidFill>
              <a:schemeClr val="accent3"/>
            </a:solidFill>
          </c:spPr>
          <c:invertIfNegative val="0"/>
          <c:cat>
            <c:strRef>
              <c:f>Sheet1!$A$2:$A$5</c:f>
              <c:strCache>
                <c:ptCount val="4"/>
                <c:pt idx="0">
                  <c:v>Shopping</c:v>
                </c:pt>
                <c:pt idx="1">
                  <c:v>Errands</c:v>
                </c:pt>
                <c:pt idx="2">
                  <c:v>Entertainment</c:v>
                </c:pt>
                <c:pt idx="3">
                  <c:v>Eating Out</c:v>
                </c:pt>
              </c:strCache>
            </c:strRef>
          </c:cat>
          <c:val>
            <c:numRef>
              <c:f>Sheet1!$C$2:$C$5</c:f>
              <c:numCache>
                <c:formatCode>General</c:formatCode>
                <c:ptCount val="4"/>
                <c:pt idx="0">
                  <c:v>4.1</c:v>
                </c:pt>
                <c:pt idx="1">
                  <c:v>2.8</c:v>
                </c:pt>
                <c:pt idx="2">
                  <c:v>2.7</c:v>
                </c:pt>
                <c:pt idx="3">
                  <c:v>3.6</c:v>
                </c:pt>
              </c:numCache>
            </c:numRef>
          </c:val>
        </c:ser>
        <c:dLbls>
          <c:showLegendKey val="0"/>
          <c:showVal val="0"/>
          <c:showCatName val="0"/>
          <c:showSerName val="0"/>
          <c:showPercent val="0"/>
          <c:showBubbleSize val="0"/>
        </c:dLbls>
        <c:gapWidth val="150"/>
        <c:axId val="-2129026536"/>
        <c:axId val="-2129023528"/>
      </c:barChart>
      <c:catAx>
        <c:axId val="-2129026536"/>
        <c:scaling>
          <c:orientation val="minMax"/>
        </c:scaling>
        <c:delete val="0"/>
        <c:axPos val="b"/>
        <c:majorTickMark val="out"/>
        <c:minorTickMark val="none"/>
        <c:tickLblPos val="nextTo"/>
        <c:txPr>
          <a:bodyPr/>
          <a:lstStyle/>
          <a:p>
            <a:pPr>
              <a:defRPr sz="1600" baseline="0"/>
            </a:pPr>
            <a:endParaRPr lang="en-US"/>
          </a:p>
        </c:txPr>
        <c:crossAx val="-2129023528"/>
        <c:crosses val="autoZero"/>
        <c:auto val="1"/>
        <c:lblAlgn val="ctr"/>
        <c:lblOffset val="100"/>
        <c:noMultiLvlLbl val="0"/>
      </c:catAx>
      <c:valAx>
        <c:axId val="-2129023528"/>
        <c:scaling>
          <c:orientation val="minMax"/>
          <c:max val="30.0"/>
        </c:scaling>
        <c:delete val="0"/>
        <c:axPos val="l"/>
        <c:majorGridlines/>
        <c:numFmt formatCode="General" sourceLinked="1"/>
        <c:majorTickMark val="out"/>
        <c:minorTickMark val="none"/>
        <c:tickLblPos val="nextTo"/>
        <c:txPr>
          <a:bodyPr/>
          <a:lstStyle/>
          <a:p>
            <a:pPr>
              <a:defRPr sz="1600" baseline="0"/>
            </a:pPr>
            <a:endParaRPr lang="en-US"/>
          </a:p>
        </c:txPr>
        <c:crossAx val="-2129026536"/>
        <c:crosses val="autoZero"/>
        <c:crossBetween val="between"/>
        <c:majorUnit val="10.0"/>
        <c:minorUnit val="5.0"/>
      </c:valAx>
    </c:plotArea>
    <c:legend>
      <c:legendPos val="r"/>
      <c:legendEntry>
        <c:idx val="0"/>
        <c:txPr>
          <a:bodyPr/>
          <a:lstStyle/>
          <a:p>
            <a:pPr>
              <a:defRPr sz="1600" baseline="0"/>
            </a:pPr>
            <a:endParaRPr lang="en-US"/>
          </a:p>
        </c:txPr>
      </c:legendEntry>
      <c:legendEntry>
        <c:idx val="1"/>
        <c:txPr>
          <a:bodyPr/>
          <a:lstStyle/>
          <a:p>
            <a:pPr>
              <a:defRPr sz="1600" baseline="0"/>
            </a:pPr>
            <a:endParaRPr lang="en-US"/>
          </a:p>
        </c:txPr>
      </c:legendEntry>
      <c:layout>
        <c:manualLayout>
          <c:xMode val="edge"/>
          <c:yMode val="edge"/>
          <c:x val="0.810001429276786"/>
          <c:y val="0.345089374604037"/>
          <c:w val="0.188348405706712"/>
          <c:h val="0.263844239297674"/>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Does your staff treat you with respect? </a:t>
            </a:r>
            <a:endParaRPr lang="en-US" sz="2400" dirty="0" smtClean="0"/>
          </a:p>
          <a:p>
            <a:pPr>
              <a:defRPr/>
            </a:pPr>
            <a:r>
              <a:rPr lang="en-US" sz="2400" b="0" dirty="0" smtClean="0"/>
              <a:t>(</a:t>
            </a:r>
            <a:r>
              <a:rPr lang="en-US" sz="2400" b="0" i="1" dirty="0" smtClean="0"/>
              <a:t>n </a:t>
            </a:r>
            <a:r>
              <a:rPr lang="en-US" sz="2400" b="0" dirty="0" smtClean="0"/>
              <a:t>= 598</a:t>
            </a:r>
            <a:r>
              <a:rPr lang="en-US" sz="2400" b="0" dirty="0"/>
              <a:t>)</a:t>
            </a:r>
          </a:p>
        </c:rich>
      </c:tx>
      <c:layout/>
      <c:overlay val="0"/>
    </c:title>
    <c:autoTitleDeleted val="0"/>
    <c:plotArea>
      <c:layout/>
      <c:barChart>
        <c:barDir val="col"/>
        <c:grouping val="clustered"/>
        <c:varyColors val="0"/>
        <c:ser>
          <c:idx val="0"/>
          <c:order val="0"/>
          <c:tx>
            <c:strRef>
              <c:f>Sheet1!$B$1</c:f>
              <c:strCache>
                <c:ptCount val="1"/>
                <c:pt idx="0">
                  <c:v>Does your staff treat you with respect? (n=598)</c:v>
                </c:pt>
              </c:strCache>
            </c:strRef>
          </c:tx>
          <c:spPr>
            <a:solidFill>
              <a:schemeClr val="accent3"/>
            </a:solidFill>
          </c:spPr>
          <c:invertIfNegative val="0"/>
          <c:cat>
            <c:strRef>
              <c:f>Sheet1!$A$2:$A$6</c:f>
              <c:strCache>
                <c:ptCount val="5"/>
                <c:pt idx="0">
                  <c:v>No</c:v>
                </c:pt>
                <c:pt idx="1">
                  <c:v>Sometimes, or some staff</c:v>
                </c:pt>
                <c:pt idx="2">
                  <c:v>Yes, all staff always</c:v>
                </c:pt>
                <c:pt idx="3">
                  <c:v>N/A - person does not have staff</c:v>
                </c:pt>
                <c:pt idx="4">
                  <c:v>Don't know, no response, unclear response</c:v>
                </c:pt>
              </c:strCache>
            </c:strRef>
          </c:cat>
          <c:val>
            <c:numRef>
              <c:f>Sheet1!$B$2:$B$6</c:f>
              <c:numCache>
                <c:formatCode>General</c:formatCode>
                <c:ptCount val="5"/>
                <c:pt idx="0">
                  <c:v>2.2</c:v>
                </c:pt>
                <c:pt idx="1">
                  <c:v>4.3</c:v>
                </c:pt>
                <c:pt idx="2">
                  <c:v>88.1</c:v>
                </c:pt>
                <c:pt idx="3">
                  <c:v>3.2</c:v>
                </c:pt>
                <c:pt idx="4">
                  <c:v>2.2</c:v>
                </c:pt>
              </c:numCache>
            </c:numRef>
          </c:val>
        </c:ser>
        <c:dLbls>
          <c:showLegendKey val="0"/>
          <c:showVal val="0"/>
          <c:showCatName val="0"/>
          <c:showSerName val="0"/>
          <c:showPercent val="0"/>
          <c:showBubbleSize val="0"/>
        </c:dLbls>
        <c:gapWidth val="150"/>
        <c:axId val="-2128954536"/>
        <c:axId val="-2128951480"/>
      </c:barChart>
      <c:catAx>
        <c:axId val="-2128954536"/>
        <c:scaling>
          <c:orientation val="minMax"/>
        </c:scaling>
        <c:delete val="0"/>
        <c:axPos val="b"/>
        <c:majorTickMark val="out"/>
        <c:minorTickMark val="none"/>
        <c:tickLblPos val="nextTo"/>
        <c:txPr>
          <a:bodyPr/>
          <a:lstStyle/>
          <a:p>
            <a:pPr>
              <a:defRPr sz="1200" baseline="0"/>
            </a:pPr>
            <a:endParaRPr lang="en-US"/>
          </a:p>
        </c:txPr>
        <c:crossAx val="-2128951480"/>
        <c:crosses val="autoZero"/>
        <c:auto val="1"/>
        <c:lblAlgn val="ctr"/>
        <c:lblOffset val="100"/>
        <c:noMultiLvlLbl val="0"/>
      </c:catAx>
      <c:valAx>
        <c:axId val="-2128951480"/>
        <c:scaling>
          <c:orientation val="minMax"/>
          <c:max val="100.0"/>
        </c:scaling>
        <c:delete val="0"/>
        <c:axPos val="l"/>
        <c:majorGridlines/>
        <c:numFmt formatCode="0%" sourceLinked="0"/>
        <c:majorTickMark val="out"/>
        <c:minorTickMark val="none"/>
        <c:tickLblPos val="nextTo"/>
        <c:txPr>
          <a:bodyPr/>
          <a:lstStyle/>
          <a:p>
            <a:pPr>
              <a:defRPr sz="1600" baseline="0"/>
            </a:pPr>
            <a:endParaRPr lang="en-US"/>
          </a:p>
        </c:txPr>
        <c:crossAx val="-2128954536"/>
        <c:crosses val="autoZero"/>
        <c:crossBetween val="between"/>
        <c:dispUnits>
          <c:builtInUnit val="hundreds"/>
        </c:dispUnits>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Do people let you know before </a:t>
            </a:r>
            <a:r>
              <a:rPr lang="en-US" sz="2400" b="1" dirty="0"/>
              <a:t>coming into your home? </a:t>
            </a:r>
            <a:r>
              <a:rPr lang="en-US" sz="2400" b="1" dirty="0" smtClean="0"/>
              <a:t> </a:t>
            </a:r>
            <a:r>
              <a:rPr lang="en-US" sz="2400" b="0" i="0" dirty="0" smtClean="0"/>
              <a:t>(</a:t>
            </a:r>
            <a:r>
              <a:rPr lang="en-US" sz="2400" b="0" i="1" dirty="0" smtClean="0"/>
              <a:t>n </a:t>
            </a:r>
            <a:r>
              <a:rPr lang="en-US" sz="2400" b="0" i="0" dirty="0" smtClean="0"/>
              <a:t>= 616)</a:t>
            </a:r>
            <a:endParaRPr lang="en-US" sz="2400" b="0" i="0" dirty="0"/>
          </a:p>
        </c:rich>
      </c:tx>
      <c:layout/>
      <c:overlay val="0"/>
    </c:title>
    <c:autoTitleDeleted val="0"/>
    <c:plotArea>
      <c:layout/>
      <c:barChart>
        <c:barDir val="col"/>
        <c:grouping val="clustered"/>
        <c:varyColors val="0"/>
        <c:ser>
          <c:idx val="0"/>
          <c:order val="0"/>
          <c:tx>
            <c:strRef>
              <c:f>Sheet1!$B$1</c:f>
              <c:strCache>
                <c:ptCount val="1"/>
                <c:pt idx="0">
                  <c:v>Do people let you know before coming into your home? </c:v>
                </c:pt>
              </c:strCache>
            </c:strRef>
          </c:tx>
          <c:spPr>
            <a:solidFill>
              <a:schemeClr val="accent3"/>
            </a:solidFill>
          </c:spPr>
          <c:invertIfNegative val="0"/>
          <c:cat>
            <c:strRef>
              <c:f>Sheet1!$A$2:$A$5</c:f>
              <c:strCache>
                <c:ptCount val="4"/>
                <c:pt idx="0">
                  <c:v>No</c:v>
                </c:pt>
                <c:pt idx="1">
                  <c:v>Sometimes</c:v>
                </c:pt>
                <c:pt idx="2">
                  <c:v>Yes</c:v>
                </c:pt>
                <c:pt idx="3">
                  <c:v>Don't know, no response, unclear response, or people do not come into your house</c:v>
                </c:pt>
              </c:strCache>
            </c:strRef>
          </c:cat>
          <c:val>
            <c:numRef>
              <c:f>Sheet1!$B$2:$B$5</c:f>
              <c:numCache>
                <c:formatCode>General</c:formatCode>
                <c:ptCount val="4"/>
                <c:pt idx="0">
                  <c:v>6.5</c:v>
                </c:pt>
                <c:pt idx="1">
                  <c:v>5.0</c:v>
                </c:pt>
                <c:pt idx="2">
                  <c:v>85.9</c:v>
                </c:pt>
                <c:pt idx="3">
                  <c:v>2.6</c:v>
                </c:pt>
              </c:numCache>
            </c:numRef>
          </c:val>
        </c:ser>
        <c:dLbls>
          <c:showLegendKey val="0"/>
          <c:showVal val="0"/>
          <c:showCatName val="0"/>
          <c:showSerName val="0"/>
          <c:showPercent val="0"/>
          <c:showBubbleSize val="0"/>
        </c:dLbls>
        <c:gapWidth val="150"/>
        <c:axId val="-2128909928"/>
        <c:axId val="-2128906904"/>
      </c:barChart>
      <c:catAx>
        <c:axId val="-2128909928"/>
        <c:scaling>
          <c:orientation val="minMax"/>
        </c:scaling>
        <c:delete val="0"/>
        <c:axPos val="b"/>
        <c:majorTickMark val="out"/>
        <c:minorTickMark val="none"/>
        <c:tickLblPos val="nextTo"/>
        <c:crossAx val="-2128906904"/>
        <c:crosses val="autoZero"/>
        <c:auto val="1"/>
        <c:lblAlgn val="ctr"/>
        <c:lblOffset val="100"/>
        <c:noMultiLvlLbl val="0"/>
      </c:catAx>
      <c:valAx>
        <c:axId val="-2128906904"/>
        <c:scaling>
          <c:orientation val="minMax"/>
        </c:scaling>
        <c:delete val="0"/>
        <c:axPos val="l"/>
        <c:majorGridlines/>
        <c:numFmt formatCode="0%" sourceLinked="0"/>
        <c:majorTickMark val="out"/>
        <c:minorTickMark val="none"/>
        <c:tickLblPos val="nextTo"/>
        <c:crossAx val="-2128909928"/>
        <c:crosses val="autoZero"/>
        <c:crossBetween val="between"/>
        <c:dispUnits>
          <c:builtInUnit val="hundreds"/>
        </c:dispUnits>
      </c:valAx>
    </c:plotArea>
    <c:plotVisOnly val="1"/>
    <c:dispBlanksAs val="gap"/>
    <c:showDLblsOverMax val="0"/>
  </c:chart>
  <c:txPr>
    <a:bodyPr/>
    <a:lstStyle/>
    <a:p>
      <a:pPr>
        <a:defRPr sz="1200" baseline="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Do people let you know before coming into your bedroom? </a:t>
            </a:r>
            <a:r>
              <a:rPr lang="en-US" sz="2400" b="0" dirty="0"/>
              <a:t>(</a:t>
            </a:r>
            <a:r>
              <a:rPr lang="en-US" sz="2400" b="0" i="1" dirty="0" smtClean="0"/>
              <a:t>n </a:t>
            </a:r>
            <a:r>
              <a:rPr lang="en-US" sz="2400" b="0" dirty="0" smtClean="0"/>
              <a:t>= 615</a:t>
            </a:r>
            <a:r>
              <a:rPr lang="en-US" sz="2400" b="0" dirty="0"/>
              <a:t>)</a:t>
            </a:r>
          </a:p>
        </c:rich>
      </c:tx>
      <c:layout/>
      <c:overlay val="0"/>
    </c:title>
    <c:autoTitleDeleted val="0"/>
    <c:plotArea>
      <c:layout/>
      <c:barChart>
        <c:barDir val="col"/>
        <c:grouping val="clustered"/>
        <c:varyColors val="0"/>
        <c:ser>
          <c:idx val="0"/>
          <c:order val="0"/>
          <c:tx>
            <c:strRef>
              <c:f>Sheet1!$B$1</c:f>
              <c:strCache>
                <c:ptCount val="1"/>
                <c:pt idx="0">
                  <c:v>Do people let you know before coming into your bedroom? (n=615)</c:v>
                </c:pt>
              </c:strCache>
            </c:strRef>
          </c:tx>
          <c:invertIfNegative val="0"/>
          <c:cat>
            <c:strRef>
              <c:f>Sheet1!$A$2:$A$5</c:f>
              <c:strCache>
                <c:ptCount val="4"/>
                <c:pt idx="0">
                  <c:v>No</c:v>
                </c:pt>
                <c:pt idx="1">
                  <c:v>Sometimes</c:v>
                </c:pt>
                <c:pt idx="2">
                  <c:v>Yes</c:v>
                </c:pt>
                <c:pt idx="3">
                  <c:v>Don't know, no response, unclear response, or people do not come into your bedroom</c:v>
                </c:pt>
              </c:strCache>
            </c:strRef>
          </c:cat>
          <c:val>
            <c:numRef>
              <c:f>Sheet1!$B$2:$B$5</c:f>
              <c:numCache>
                <c:formatCode>General</c:formatCode>
                <c:ptCount val="4"/>
                <c:pt idx="0">
                  <c:v>13.0</c:v>
                </c:pt>
                <c:pt idx="1">
                  <c:v>6.2</c:v>
                </c:pt>
                <c:pt idx="2">
                  <c:v>73.8</c:v>
                </c:pt>
                <c:pt idx="3">
                  <c:v>7.0</c:v>
                </c:pt>
              </c:numCache>
            </c:numRef>
          </c:val>
        </c:ser>
        <c:dLbls>
          <c:showLegendKey val="0"/>
          <c:showVal val="0"/>
          <c:showCatName val="0"/>
          <c:showSerName val="0"/>
          <c:showPercent val="0"/>
          <c:showBubbleSize val="0"/>
        </c:dLbls>
        <c:gapWidth val="150"/>
        <c:axId val="-2128872824"/>
        <c:axId val="-2128869784"/>
      </c:barChart>
      <c:catAx>
        <c:axId val="-2128872824"/>
        <c:scaling>
          <c:orientation val="minMax"/>
        </c:scaling>
        <c:delete val="0"/>
        <c:axPos val="b"/>
        <c:majorTickMark val="out"/>
        <c:minorTickMark val="none"/>
        <c:tickLblPos val="nextTo"/>
        <c:txPr>
          <a:bodyPr/>
          <a:lstStyle/>
          <a:p>
            <a:pPr>
              <a:defRPr sz="1200" baseline="0"/>
            </a:pPr>
            <a:endParaRPr lang="en-US"/>
          </a:p>
        </c:txPr>
        <c:crossAx val="-2128869784"/>
        <c:crosses val="autoZero"/>
        <c:auto val="1"/>
        <c:lblAlgn val="ctr"/>
        <c:lblOffset val="100"/>
        <c:noMultiLvlLbl val="0"/>
      </c:catAx>
      <c:valAx>
        <c:axId val="-2128869784"/>
        <c:scaling>
          <c:orientation val="minMax"/>
          <c:max val="100.0"/>
        </c:scaling>
        <c:delete val="0"/>
        <c:axPos val="l"/>
        <c:majorGridlines/>
        <c:numFmt formatCode="0%" sourceLinked="0"/>
        <c:majorTickMark val="out"/>
        <c:minorTickMark val="none"/>
        <c:tickLblPos val="nextTo"/>
        <c:txPr>
          <a:bodyPr/>
          <a:lstStyle/>
          <a:p>
            <a:pPr>
              <a:defRPr sz="1200" baseline="0"/>
            </a:pPr>
            <a:endParaRPr lang="en-US"/>
          </a:p>
        </c:txPr>
        <c:crossAx val="-2128872824"/>
        <c:crosses val="autoZero"/>
        <c:crossBetween val="between"/>
        <c:dispUnits>
          <c:builtInUnit val="hundreds"/>
        </c:dispUnits>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Do you have enough privacy at your </a:t>
            </a:r>
            <a:r>
              <a:rPr lang="en-US" sz="2400" dirty="0" smtClean="0"/>
              <a:t>home? </a:t>
            </a:r>
            <a:r>
              <a:rPr lang="en-US" sz="2400" b="0" dirty="0"/>
              <a:t>(</a:t>
            </a:r>
            <a:r>
              <a:rPr lang="en-US" sz="2400" b="0" i="1" dirty="0" smtClean="0"/>
              <a:t>n </a:t>
            </a:r>
            <a:r>
              <a:rPr lang="en-US" sz="2400" b="0" dirty="0" smtClean="0"/>
              <a:t>= 612</a:t>
            </a:r>
            <a:r>
              <a:rPr lang="en-US" sz="2400" b="0" dirty="0"/>
              <a:t>)</a:t>
            </a:r>
          </a:p>
        </c:rich>
      </c:tx>
      <c:layout/>
      <c:overlay val="0"/>
    </c:title>
    <c:autoTitleDeleted val="0"/>
    <c:plotArea>
      <c:layout/>
      <c:barChart>
        <c:barDir val="col"/>
        <c:grouping val="clustered"/>
        <c:varyColors val="0"/>
        <c:ser>
          <c:idx val="0"/>
          <c:order val="0"/>
          <c:tx>
            <c:strRef>
              <c:f>Sheet1!$B$1</c:f>
              <c:strCache>
                <c:ptCount val="1"/>
                <c:pt idx="0">
                  <c:v>Do you have enough privacy at your house? (n=612)</c:v>
                </c:pt>
              </c:strCache>
            </c:strRef>
          </c:tx>
          <c:invertIfNegative val="0"/>
          <c:cat>
            <c:strRef>
              <c:f>Sheet1!$A$2:$A$5</c:f>
              <c:strCache>
                <c:ptCount val="4"/>
                <c:pt idx="0">
                  <c:v>No, would like more privacy</c:v>
                </c:pt>
                <c:pt idx="1">
                  <c:v>Yes, has enough privacy</c:v>
                </c:pt>
                <c:pt idx="2">
                  <c:v>N/A - lives alone</c:v>
                </c:pt>
                <c:pt idx="3">
                  <c:v>Don't know, unclear, no response</c:v>
                </c:pt>
              </c:strCache>
            </c:strRef>
          </c:cat>
          <c:val>
            <c:numRef>
              <c:f>Sheet1!$B$2:$B$5</c:f>
              <c:numCache>
                <c:formatCode>General</c:formatCode>
                <c:ptCount val="4"/>
                <c:pt idx="0">
                  <c:v>9.3</c:v>
                </c:pt>
                <c:pt idx="1">
                  <c:v>73.5</c:v>
                </c:pt>
                <c:pt idx="2">
                  <c:v>14.2</c:v>
                </c:pt>
                <c:pt idx="3">
                  <c:v>2.9</c:v>
                </c:pt>
              </c:numCache>
            </c:numRef>
          </c:val>
        </c:ser>
        <c:dLbls>
          <c:showLegendKey val="0"/>
          <c:showVal val="0"/>
          <c:showCatName val="0"/>
          <c:showSerName val="0"/>
          <c:showPercent val="0"/>
          <c:showBubbleSize val="0"/>
        </c:dLbls>
        <c:gapWidth val="150"/>
        <c:axId val="-2128818584"/>
        <c:axId val="-2128815560"/>
      </c:barChart>
      <c:catAx>
        <c:axId val="-2128818584"/>
        <c:scaling>
          <c:orientation val="minMax"/>
        </c:scaling>
        <c:delete val="0"/>
        <c:axPos val="b"/>
        <c:majorTickMark val="out"/>
        <c:minorTickMark val="none"/>
        <c:tickLblPos val="nextTo"/>
        <c:crossAx val="-2128815560"/>
        <c:crosses val="autoZero"/>
        <c:auto val="1"/>
        <c:lblAlgn val="ctr"/>
        <c:lblOffset val="100"/>
        <c:noMultiLvlLbl val="0"/>
      </c:catAx>
      <c:valAx>
        <c:axId val="-2128815560"/>
        <c:scaling>
          <c:orientation val="minMax"/>
          <c:max val="100.0"/>
        </c:scaling>
        <c:delete val="0"/>
        <c:axPos val="l"/>
        <c:majorGridlines/>
        <c:numFmt formatCode="0%" sourceLinked="0"/>
        <c:majorTickMark val="out"/>
        <c:minorTickMark val="none"/>
        <c:tickLblPos val="nextTo"/>
        <c:crossAx val="-2128818584"/>
        <c:crosses val="autoZero"/>
        <c:crossBetween val="between"/>
        <c:dispUnits>
          <c:builtInUnit val="hundreds"/>
        </c:dispUnits>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Sales</c:v>
                </c:pt>
              </c:strCache>
            </c:strRef>
          </c:tx>
          <c:dPt>
            <c:idx val="1"/>
            <c:bubble3D val="0"/>
            <c:spPr>
              <a:solidFill>
                <a:schemeClr val="accent6"/>
              </a:solidFill>
            </c:spPr>
          </c:dPt>
          <c:dPt>
            <c:idx val="3"/>
            <c:bubble3D val="0"/>
            <c:spPr>
              <a:solidFill>
                <a:schemeClr val="accent2"/>
              </a:solidFill>
            </c:spPr>
          </c:dPt>
          <c:cat>
            <c:strRef>
              <c:f>Sheet1!$A$2:$A$5</c:f>
              <c:strCache>
                <c:ptCount val="4"/>
                <c:pt idx="0">
                  <c:v>Excellent</c:v>
                </c:pt>
                <c:pt idx="1">
                  <c:v>Very Good</c:v>
                </c:pt>
                <c:pt idx="2">
                  <c:v>Fairly Good</c:v>
                </c:pt>
                <c:pt idx="3">
                  <c:v>Poor</c:v>
                </c:pt>
              </c:strCache>
            </c:strRef>
          </c:cat>
          <c:val>
            <c:numRef>
              <c:f>Sheet1!$B$2:$B$5</c:f>
              <c:numCache>
                <c:formatCode>General</c:formatCode>
                <c:ptCount val="4"/>
                <c:pt idx="0">
                  <c:v>14.0</c:v>
                </c:pt>
                <c:pt idx="1">
                  <c:v>46.0</c:v>
                </c:pt>
                <c:pt idx="2">
                  <c:v>36.0</c:v>
                </c:pt>
                <c:pt idx="3">
                  <c:v>4.0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pieChart>
        <c:varyColors val="1"/>
        <c:ser>
          <c:idx val="0"/>
          <c:order val="0"/>
          <c:tx>
            <c:strRef>
              <c:f>Sheet1!$B$1</c:f>
              <c:strCache>
                <c:ptCount val="1"/>
                <c:pt idx="0">
                  <c:v>Gender</c:v>
                </c:pt>
              </c:strCache>
            </c:strRef>
          </c:tx>
          <c:spPr>
            <a:solidFill>
              <a:schemeClr val="accent1"/>
            </a:solidFill>
          </c:spPr>
          <c:dPt>
            <c:idx val="0"/>
            <c:bubble3D val="0"/>
            <c:spPr>
              <a:solidFill>
                <a:schemeClr val="accent3"/>
              </a:solidFill>
            </c:spPr>
          </c:dPt>
          <c:cat>
            <c:numRef>
              <c:f>Sheet1!$A$2:$A$3</c:f>
              <c:numCache>
                <c:formatCode>General</c:formatCode>
                <c:ptCount val="2"/>
              </c:numCache>
            </c:numRef>
          </c:cat>
          <c:val>
            <c:numRef>
              <c:f>Sheet1!$B$2:$B$3</c:f>
              <c:numCache>
                <c:formatCode>General</c:formatCode>
                <c:ptCount val="2"/>
                <c:pt idx="0">
                  <c:v>60.0</c:v>
                </c:pt>
                <c:pt idx="1">
                  <c:v>40.0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BMI</a:t>
            </a:r>
          </a:p>
        </c:rich>
      </c:tx>
      <c:overlay val="0"/>
    </c:title>
    <c:autoTitleDeleted val="0"/>
    <c:plotArea>
      <c:layout/>
      <c:pieChart>
        <c:varyColors val="1"/>
        <c:ser>
          <c:idx val="0"/>
          <c:order val="0"/>
          <c:tx>
            <c:strRef>
              <c:f>Sheet1!$B$1</c:f>
              <c:strCache>
                <c:ptCount val="1"/>
                <c:pt idx="0">
                  <c:v>Sales</c:v>
                </c:pt>
              </c:strCache>
            </c:strRef>
          </c:tx>
          <c:dPt>
            <c:idx val="2"/>
            <c:bubble3D val="0"/>
            <c:spPr>
              <a:solidFill>
                <a:schemeClr val="accent6"/>
              </a:solidFill>
            </c:spPr>
          </c:dPt>
          <c:dPt>
            <c:idx val="3"/>
            <c:bubble3D val="0"/>
            <c:spPr>
              <a:solidFill>
                <a:schemeClr val="accent3"/>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4.0</c:v>
                </c:pt>
                <c:pt idx="1">
                  <c:v>34.0</c:v>
                </c:pt>
                <c:pt idx="2">
                  <c:v>31.0</c:v>
                </c:pt>
                <c:pt idx="3">
                  <c:v>31.0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overlay val="0"/>
    </c:title>
    <c:autoTitleDeleted val="0"/>
    <c:plotArea>
      <c:layout/>
      <c:pieChart>
        <c:varyColors val="1"/>
        <c:ser>
          <c:idx val="0"/>
          <c:order val="0"/>
          <c:tx>
            <c:strRef>
              <c:f>Sheet1!$B$1</c:f>
              <c:strCache>
                <c:ptCount val="1"/>
                <c:pt idx="0">
                  <c:v>Chew or Smoke Tobacco</c:v>
                </c:pt>
              </c:strCache>
            </c:strRef>
          </c:tx>
          <c:dPt>
            <c:idx val="1"/>
            <c:bubble3D val="0"/>
            <c:spPr>
              <a:solidFill>
                <a:schemeClr val="accent3"/>
              </a:solidFill>
            </c:spPr>
          </c:dPt>
          <c:cat>
            <c:strRef>
              <c:f>Sheet1!$A$2:$A$3</c:f>
              <c:strCache>
                <c:ptCount val="2"/>
                <c:pt idx="0">
                  <c:v>1st Qtr</c:v>
                </c:pt>
                <c:pt idx="1">
                  <c:v>2nd Qtr</c:v>
                </c:pt>
              </c:strCache>
            </c:strRef>
          </c:cat>
          <c:val>
            <c:numRef>
              <c:f>Sheet1!$B$2:$B$3</c:f>
              <c:numCache>
                <c:formatCode>General</c:formatCode>
                <c:ptCount val="2"/>
                <c:pt idx="0">
                  <c:v>9.0</c:v>
                </c:pt>
                <c:pt idx="1">
                  <c:v>91.0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534120734908"/>
          <c:y val="0.063454206382097"/>
          <c:w val="0.678933519386026"/>
          <c:h val="0.814031003937008"/>
        </c:manualLayout>
      </c:layout>
      <c:barChart>
        <c:barDir val="col"/>
        <c:grouping val="clustered"/>
        <c:varyColors val="0"/>
        <c:ser>
          <c:idx val="0"/>
          <c:order val="0"/>
          <c:tx>
            <c:strRef>
              <c:f>Sheet1!$B$1</c:f>
              <c:strCache>
                <c:ptCount val="1"/>
                <c:pt idx="0">
                  <c:v>OK Mental Health Dx</c:v>
                </c:pt>
              </c:strCache>
            </c:strRef>
          </c:tx>
          <c:invertIfNegative val="0"/>
          <c:cat>
            <c:strRef>
              <c:f>Sheet1!$A$2:$A$5</c:f>
              <c:strCache>
                <c:ptCount val="4"/>
                <c:pt idx="0">
                  <c:v>Mood Disorder</c:v>
                </c:pt>
                <c:pt idx="1">
                  <c:v>Anxiety Disorder</c:v>
                </c:pt>
                <c:pt idx="2">
                  <c:v>Behavioral Challenges</c:v>
                </c:pt>
                <c:pt idx="3">
                  <c:v>Psychotic Disorder</c:v>
                </c:pt>
              </c:strCache>
            </c:strRef>
          </c:cat>
          <c:val>
            <c:numRef>
              <c:f>Sheet1!$B$2:$B$5</c:f>
              <c:numCache>
                <c:formatCode>General</c:formatCode>
                <c:ptCount val="4"/>
                <c:pt idx="0">
                  <c:v>27.0</c:v>
                </c:pt>
                <c:pt idx="1">
                  <c:v>23.0</c:v>
                </c:pt>
                <c:pt idx="2">
                  <c:v>38.0</c:v>
                </c:pt>
                <c:pt idx="3">
                  <c:v>12.0</c:v>
                </c:pt>
              </c:numCache>
            </c:numRef>
          </c:val>
        </c:ser>
        <c:ser>
          <c:idx val="1"/>
          <c:order val="1"/>
          <c:tx>
            <c:strRef>
              <c:f>Sheet1!$C$1</c:f>
              <c:strCache>
                <c:ptCount val="1"/>
                <c:pt idx="0">
                  <c:v>OK Medicated </c:v>
                </c:pt>
              </c:strCache>
            </c:strRef>
          </c:tx>
          <c:spPr>
            <a:solidFill>
              <a:schemeClr val="accent3"/>
            </a:solidFill>
          </c:spPr>
          <c:invertIfNegative val="0"/>
          <c:cat>
            <c:strRef>
              <c:f>Sheet1!$A$2:$A$5</c:f>
              <c:strCache>
                <c:ptCount val="4"/>
                <c:pt idx="0">
                  <c:v>Mood Disorder</c:v>
                </c:pt>
                <c:pt idx="1">
                  <c:v>Anxiety Disorder</c:v>
                </c:pt>
                <c:pt idx="2">
                  <c:v>Behavioral Challenges</c:v>
                </c:pt>
                <c:pt idx="3">
                  <c:v>Psychotic Disorder</c:v>
                </c:pt>
              </c:strCache>
            </c:strRef>
          </c:cat>
          <c:val>
            <c:numRef>
              <c:f>Sheet1!$C$2:$C$5</c:f>
              <c:numCache>
                <c:formatCode>General</c:formatCode>
                <c:ptCount val="4"/>
                <c:pt idx="0">
                  <c:v>44.0</c:v>
                </c:pt>
                <c:pt idx="1">
                  <c:v>43.0</c:v>
                </c:pt>
                <c:pt idx="2">
                  <c:v>56.0</c:v>
                </c:pt>
                <c:pt idx="3">
                  <c:v>30.0</c:v>
                </c:pt>
              </c:numCache>
            </c:numRef>
          </c:val>
        </c:ser>
        <c:ser>
          <c:idx val="2"/>
          <c:order val="2"/>
          <c:tx>
            <c:strRef>
              <c:f>Sheet1!$D$1</c:f>
              <c:strCache>
                <c:ptCount val="1"/>
                <c:pt idx="0">
                  <c:v>NCI Mental Health Dx</c:v>
                </c:pt>
              </c:strCache>
            </c:strRef>
          </c:tx>
          <c:spPr>
            <a:solidFill>
              <a:schemeClr val="accent2"/>
            </a:solidFill>
          </c:spPr>
          <c:invertIfNegative val="0"/>
          <c:cat>
            <c:strRef>
              <c:f>Sheet1!$A$2:$A$5</c:f>
              <c:strCache>
                <c:ptCount val="4"/>
                <c:pt idx="0">
                  <c:v>Mood Disorder</c:v>
                </c:pt>
                <c:pt idx="1">
                  <c:v>Anxiety Disorder</c:v>
                </c:pt>
                <c:pt idx="2">
                  <c:v>Behavioral Challenges</c:v>
                </c:pt>
                <c:pt idx="3">
                  <c:v>Psychotic Disorder</c:v>
                </c:pt>
              </c:strCache>
            </c:strRef>
          </c:cat>
          <c:val>
            <c:numRef>
              <c:f>Sheet1!$D$2:$D$5</c:f>
              <c:numCache>
                <c:formatCode>General</c:formatCode>
                <c:ptCount val="4"/>
                <c:pt idx="0">
                  <c:v>33.0</c:v>
                </c:pt>
                <c:pt idx="1">
                  <c:v>25.0</c:v>
                </c:pt>
                <c:pt idx="2">
                  <c:v>31.0</c:v>
                </c:pt>
                <c:pt idx="3">
                  <c:v>14.0</c:v>
                </c:pt>
              </c:numCache>
            </c:numRef>
          </c:val>
        </c:ser>
        <c:ser>
          <c:idx val="3"/>
          <c:order val="3"/>
          <c:tx>
            <c:strRef>
              <c:f>Sheet1!$E$1</c:f>
              <c:strCache>
                <c:ptCount val="1"/>
                <c:pt idx="0">
                  <c:v>NCI Medicated</c:v>
                </c:pt>
              </c:strCache>
            </c:strRef>
          </c:tx>
          <c:invertIfNegative val="0"/>
          <c:cat>
            <c:strRef>
              <c:f>Sheet1!$A$2:$A$5</c:f>
              <c:strCache>
                <c:ptCount val="4"/>
                <c:pt idx="0">
                  <c:v>Mood Disorder</c:v>
                </c:pt>
                <c:pt idx="1">
                  <c:v>Anxiety Disorder</c:v>
                </c:pt>
                <c:pt idx="2">
                  <c:v>Behavioral Challenges</c:v>
                </c:pt>
                <c:pt idx="3">
                  <c:v>Psychotic Disorder</c:v>
                </c:pt>
              </c:strCache>
            </c:strRef>
          </c:cat>
          <c:val>
            <c:numRef>
              <c:f>Sheet1!$E$2:$E$5</c:f>
              <c:numCache>
                <c:formatCode>General</c:formatCode>
                <c:ptCount val="4"/>
                <c:pt idx="0">
                  <c:v>37.0</c:v>
                </c:pt>
                <c:pt idx="1">
                  <c:v>29.0</c:v>
                </c:pt>
                <c:pt idx="2">
                  <c:v>27.0</c:v>
                </c:pt>
                <c:pt idx="3">
                  <c:v>17.0</c:v>
                </c:pt>
              </c:numCache>
            </c:numRef>
          </c:val>
        </c:ser>
        <c:dLbls>
          <c:showLegendKey val="0"/>
          <c:showVal val="0"/>
          <c:showCatName val="0"/>
          <c:showSerName val="0"/>
          <c:showPercent val="0"/>
          <c:showBubbleSize val="0"/>
        </c:dLbls>
        <c:gapWidth val="150"/>
        <c:axId val="-2129548120"/>
        <c:axId val="-2129551256"/>
      </c:barChart>
      <c:catAx>
        <c:axId val="-2129548120"/>
        <c:scaling>
          <c:orientation val="minMax"/>
        </c:scaling>
        <c:delete val="0"/>
        <c:axPos val="b"/>
        <c:majorTickMark val="out"/>
        <c:minorTickMark val="none"/>
        <c:tickLblPos val="nextTo"/>
        <c:txPr>
          <a:bodyPr/>
          <a:lstStyle/>
          <a:p>
            <a:pPr>
              <a:defRPr sz="1400" baseline="0"/>
            </a:pPr>
            <a:endParaRPr lang="en-US"/>
          </a:p>
        </c:txPr>
        <c:crossAx val="-2129551256"/>
        <c:crosses val="autoZero"/>
        <c:auto val="1"/>
        <c:lblAlgn val="ctr"/>
        <c:lblOffset val="100"/>
        <c:noMultiLvlLbl val="0"/>
      </c:catAx>
      <c:valAx>
        <c:axId val="-2129551256"/>
        <c:scaling>
          <c:orientation val="minMax"/>
          <c:max val="100.0"/>
        </c:scaling>
        <c:delete val="0"/>
        <c:axPos val="l"/>
        <c:majorGridlines/>
        <c:numFmt formatCode="0%" sourceLinked="0"/>
        <c:majorTickMark val="out"/>
        <c:minorTickMark val="none"/>
        <c:tickLblPos val="nextTo"/>
        <c:crossAx val="-2129548120"/>
        <c:crosses val="autoZero"/>
        <c:crossBetween val="between"/>
        <c:dispUnits>
          <c:builtInUnit val="hundreds"/>
        </c:dispUnits>
      </c:valAx>
    </c:plotArea>
    <c:legend>
      <c:legendPos val="r"/>
      <c:layout>
        <c:manualLayout>
          <c:xMode val="edge"/>
          <c:yMode val="edge"/>
          <c:x val="0.832259236826166"/>
          <c:y val="0.198360731224386"/>
          <c:w val="0.167740763173834"/>
          <c:h val="0.543668094119814"/>
        </c:manualLayout>
      </c:layout>
      <c:overlay val="0"/>
      <c:txPr>
        <a:bodyPr/>
        <a:lstStyle/>
        <a:p>
          <a:pPr>
            <a:defRPr sz="1600" baseline="0"/>
          </a:pPr>
          <a:endParaRPr lang="en-US"/>
        </a:p>
      </c:txPr>
    </c:legend>
    <c:plotVisOnly val="1"/>
    <c:dispBlanksAs val="gap"/>
    <c:showDLblsOverMax val="0"/>
  </c:chart>
  <c:txPr>
    <a:bodyPr/>
    <a:lstStyle/>
    <a:p>
      <a:pPr>
        <a:defRPr sz="1400" baseline="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pieChart>
        <c:varyColors val="1"/>
        <c:ser>
          <c:idx val="0"/>
          <c:order val="0"/>
          <c:tx>
            <c:strRef>
              <c:f>Sheet1!$B$1</c:f>
              <c:strCache>
                <c:ptCount val="1"/>
                <c:pt idx="0">
                  <c:v>Race</c:v>
                </c:pt>
              </c:strCache>
            </c:strRef>
          </c:tx>
          <c:dPt>
            <c:idx val="1"/>
            <c:bubble3D val="0"/>
            <c:spPr>
              <a:solidFill>
                <a:schemeClr val="accent3"/>
              </a:solidFill>
            </c:spPr>
          </c:dPt>
          <c:dPt>
            <c:idx val="2"/>
            <c:bubble3D val="0"/>
            <c:spPr>
              <a:solidFill>
                <a:schemeClr val="accent1"/>
              </a:solidFill>
            </c:spPr>
          </c:dPt>
          <c:cat>
            <c:numRef>
              <c:f>Sheet1!$A$2:$A$5</c:f>
              <c:numCache>
                <c:formatCode>General</c:formatCode>
                <c:ptCount val="4"/>
              </c:numCache>
            </c:numRef>
          </c:cat>
          <c:val>
            <c:numRef>
              <c:f>Sheet1!$B$2:$B$5</c:f>
              <c:numCache>
                <c:formatCode>General</c:formatCode>
                <c:ptCount val="4"/>
                <c:pt idx="0">
                  <c:v>8.5</c:v>
                </c:pt>
                <c:pt idx="1">
                  <c:v>13.2</c:v>
                </c:pt>
                <c:pt idx="2">
                  <c:v>78.6</c:v>
                </c:pt>
                <c:pt idx="3">
                  <c:v>0.9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095541057367829"/>
          <c:y val="0.033173026448617"/>
          <c:w val="0.885411323584552"/>
          <c:h val="0.877002018978397"/>
        </c:manualLayout>
      </c:layout>
      <c:barChart>
        <c:barDir val="col"/>
        <c:grouping val="clustered"/>
        <c:varyColors val="0"/>
        <c:ser>
          <c:idx val="0"/>
          <c:order val="0"/>
          <c:tx>
            <c:strRef>
              <c:f>Sheet1!$B$1</c:f>
              <c:strCache>
                <c:ptCount val="1"/>
                <c:pt idx="0">
                  <c:v>Series 1</c:v>
                </c:pt>
              </c:strCache>
            </c:strRef>
          </c:tx>
          <c:spPr>
            <a:solidFill>
              <a:schemeClr val="accent3"/>
            </a:solidFill>
          </c:spPr>
          <c:invertIfNegative val="0"/>
          <c:cat>
            <c:strRef>
              <c:f>Sheet1!$A$2:$A$7</c:f>
              <c:strCache>
                <c:ptCount val="6"/>
                <c:pt idx="0">
                  <c:v>18-29 yrs</c:v>
                </c:pt>
                <c:pt idx="1">
                  <c:v>30-39 yrs</c:v>
                </c:pt>
                <c:pt idx="2">
                  <c:v>40-49 yrs</c:v>
                </c:pt>
                <c:pt idx="3">
                  <c:v>50-59 yrs</c:v>
                </c:pt>
                <c:pt idx="4">
                  <c:v>60-69 yrs</c:v>
                </c:pt>
                <c:pt idx="5">
                  <c:v>70-79 yrs</c:v>
                </c:pt>
              </c:strCache>
            </c:strRef>
          </c:cat>
          <c:val>
            <c:numRef>
              <c:f>Sheet1!$B$2:$B$7</c:f>
              <c:numCache>
                <c:formatCode>General</c:formatCode>
                <c:ptCount val="6"/>
                <c:pt idx="0">
                  <c:v>7.7</c:v>
                </c:pt>
                <c:pt idx="1">
                  <c:v>11.2</c:v>
                </c:pt>
                <c:pt idx="2">
                  <c:v>32.7</c:v>
                </c:pt>
                <c:pt idx="3">
                  <c:v>35.1</c:v>
                </c:pt>
                <c:pt idx="4">
                  <c:v>12.1</c:v>
                </c:pt>
                <c:pt idx="5">
                  <c:v>1.2</c:v>
                </c:pt>
              </c:numCache>
            </c:numRef>
          </c:val>
        </c:ser>
        <c:dLbls>
          <c:showLegendKey val="0"/>
          <c:showVal val="0"/>
          <c:showCatName val="0"/>
          <c:showSerName val="0"/>
          <c:showPercent val="0"/>
          <c:showBubbleSize val="0"/>
        </c:dLbls>
        <c:gapWidth val="150"/>
        <c:axId val="-2132860392"/>
        <c:axId val="-2132857320"/>
      </c:barChart>
      <c:catAx>
        <c:axId val="-2132860392"/>
        <c:scaling>
          <c:orientation val="minMax"/>
        </c:scaling>
        <c:delete val="0"/>
        <c:axPos val="b"/>
        <c:majorTickMark val="out"/>
        <c:minorTickMark val="none"/>
        <c:tickLblPos val="nextTo"/>
        <c:txPr>
          <a:bodyPr/>
          <a:lstStyle/>
          <a:p>
            <a:pPr>
              <a:defRPr sz="1600" baseline="0">
                <a:latin typeface="Arial" panose="020B0604020202020204" pitchFamily="34" charset="0"/>
              </a:defRPr>
            </a:pPr>
            <a:endParaRPr lang="en-US"/>
          </a:p>
        </c:txPr>
        <c:crossAx val="-2132857320"/>
        <c:crosses val="autoZero"/>
        <c:auto val="0"/>
        <c:lblAlgn val="ctr"/>
        <c:lblOffset val="100"/>
        <c:noMultiLvlLbl val="0"/>
      </c:catAx>
      <c:valAx>
        <c:axId val="-2132857320"/>
        <c:scaling>
          <c:orientation val="minMax"/>
          <c:max val="100.0"/>
        </c:scaling>
        <c:delete val="0"/>
        <c:axPos val="l"/>
        <c:majorGridlines/>
        <c:numFmt formatCode="0%" sourceLinked="0"/>
        <c:majorTickMark val="out"/>
        <c:minorTickMark val="none"/>
        <c:tickLblPos val="nextTo"/>
        <c:txPr>
          <a:bodyPr/>
          <a:lstStyle/>
          <a:p>
            <a:pPr>
              <a:defRPr sz="1600" baseline="0">
                <a:latin typeface="Arial" panose="020B0604020202020204" pitchFamily="34" charset="0"/>
              </a:defRPr>
            </a:pPr>
            <a:endParaRPr lang="en-US"/>
          </a:p>
        </c:txPr>
        <c:crossAx val="-2132860392"/>
        <c:crosses val="autoZero"/>
        <c:crossBetween val="between"/>
        <c:dispUnits>
          <c:builtInUnit val="hundreds"/>
        </c:dispUnits>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2239720035"/>
          <c:y val="0.152582586659426"/>
          <c:w val="0.89920384951881"/>
          <c:h val="0.682275131281453"/>
        </c:manualLayout>
      </c:layout>
      <c:barChart>
        <c:barDir val="col"/>
        <c:grouping val="clustered"/>
        <c:varyColors val="0"/>
        <c:ser>
          <c:idx val="0"/>
          <c:order val="0"/>
          <c:tx>
            <c:strRef>
              <c:f>Sheet1!$B$1</c:f>
              <c:strCache>
                <c:ptCount val="1"/>
                <c:pt idx="0">
                  <c:v>Level of ID</c:v>
                </c:pt>
              </c:strCache>
            </c:strRef>
          </c:tx>
          <c:spPr>
            <a:solidFill>
              <a:schemeClr val="accent3"/>
            </a:solidFill>
          </c:spPr>
          <c:invertIfNegative val="0"/>
          <c:cat>
            <c:strRef>
              <c:f>Sheet1!$A$2:$A$6</c:f>
              <c:strCache>
                <c:ptCount val="5"/>
                <c:pt idx="0">
                  <c:v>Mild</c:v>
                </c:pt>
                <c:pt idx="1">
                  <c:v>Moderate</c:v>
                </c:pt>
                <c:pt idx="2">
                  <c:v>Severe</c:v>
                </c:pt>
                <c:pt idx="3">
                  <c:v>Profound</c:v>
                </c:pt>
                <c:pt idx="4">
                  <c:v>Unspecified Level of ID</c:v>
                </c:pt>
              </c:strCache>
            </c:strRef>
          </c:cat>
          <c:val>
            <c:numRef>
              <c:f>Sheet1!$B$2:$B$6</c:f>
              <c:numCache>
                <c:formatCode>General</c:formatCode>
                <c:ptCount val="5"/>
                <c:pt idx="0">
                  <c:v>33.7</c:v>
                </c:pt>
                <c:pt idx="1">
                  <c:v>21.2</c:v>
                </c:pt>
                <c:pt idx="2">
                  <c:v>17.7</c:v>
                </c:pt>
                <c:pt idx="3">
                  <c:v>26.3</c:v>
                </c:pt>
                <c:pt idx="4">
                  <c:v>1.0</c:v>
                </c:pt>
              </c:numCache>
            </c:numRef>
          </c:val>
        </c:ser>
        <c:dLbls>
          <c:showLegendKey val="0"/>
          <c:showVal val="0"/>
          <c:showCatName val="0"/>
          <c:showSerName val="0"/>
          <c:showPercent val="0"/>
          <c:showBubbleSize val="0"/>
        </c:dLbls>
        <c:gapWidth val="150"/>
        <c:axId val="-2133708312"/>
        <c:axId val="-2133720536"/>
      </c:barChart>
      <c:catAx>
        <c:axId val="-2133708312"/>
        <c:scaling>
          <c:orientation val="minMax"/>
        </c:scaling>
        <c:delete val="0"/>
        <c:axPos val="b"/>
        <c:majorTickMark val="out"/>
        <c:minorTickMark val="none"/>
        <c:tickLblPos val="nextTo"/>
        <c:crossAx val="-2133720536"/>
        <c:crosses val="autoZero"/>
        <c:auto val="1"/>
        <c:lblAlgn val="ctr"/>
        <c:lblOffset val="100"/>
        <c:noMultiLvlLbl val="0"/>
      </c:catAx>
      <c:valAx>
        <c:axId val="-2133720536"/>
        <c:scaling>
          <c:orientation val="minMax"/>
          <c:max val="100.0"/>
        </c:scaling>
        <c:delete val="0"/>
        <c:axPos val="l"/>
        <c:majorGridlines/>
        <c:numFmt formatCode="0%" sourceLinked="0"/>
        <c:majorTickMark val="out"/>
        <c:minorTickMark val="none"/>
        <c:tickLblPos val="nextTo"/>
        <c:crossAx val="-2133708312"/>
        <c:crosses val="autoZero"/>
        <c:crossBetween val="between"/>
        <c:majorUnit val="10.0"/>
        <c:dispUnits>
          <c:builtInUnit val="hundreds"/>
        </c:dispUnits>
      </c:valAx>
    </c:plotArea>
    <c:plotVisOnly val="1"/>
    <c:dispBlanksAs val="gap"/>
    <c:showDLblsOverMax val="0"/>
  </c:chart>
  <c:txPr>
    <a:bodyPr/>
    <a:lstStyle/>
    <a:p>
      <a:pPr>
        <a:defRPr sz="1600" baseline="0">
          <a:latin typeface="Arial" panose="020B0604020202020204"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itle>
    <c:autoTitleDeleted val="0"/>
    <c:plotArea>
      <c:layout/>
      <c:pieChart>
        <c:varyColors val="1"/>
        <c:ser>
          <c:idx val="0"/>
          <c:order val="0"/>
          <c:tx>
            <c:strRef>
              <c:f>Sheet1!$B$1</c:f>
              <c:strCache>
                <c:ptCount val="1"/>
                <c:pt idx="0">
                  <c:v>Primary Means of Expression</c:v>
                </c:pt>
              </c:strCache>
            </c:strRef>
          </c:tx>
          <c:dPt>
            <c:idx val="4"/>
            <c:bubble3D val="0"/>
            <c:spPr>
              <a:solidFill>
                <a:schemeClr val="accent6"/>
              </a:solidFill>
            </c:spPr>
          </c:dPt>
          <c:cat>
            <c:strRef>
              <c:f>Sheet1!$A$2:$A$6</c:f>
              <c:strCache>
                <c:ptCount val="5"/>
                <c:pt idx="0">
                  <c:v>Spoken</c:v>
                </c:pt>
                <c:pt idx="1">
                  <c:v>Gestures</c:v>
                </c:pt>
                <c:pt idx="2">
                  <c:v>Sign Language</c:v>
                </c:pt>
                <c:pt idx="3">
                  <c:v>Communicaton Device</c:v>
                </c:pt>
                <c:pt idx="4">
                  <c:v>Other</c:v>
                </c:pt>
              </c:strCache>
            </c:strRef>
          </c:cat>
          <c:val>
            <c:numRef>
              <c:f>Sheet1!$B$2:$B$6</c:f>
              <c:numCache>
                <c:formatCode>General</c:formatCode>
                <c:ptCount val="5"/>
                <c:pt idx="0">
                  <c:v>66.0</c:v>
                </c:pt>
                <c:pt idx="1">
                  <c:v>16.0</c:v>
                </c:pt>
                <c:pt idx="2">
                  <c:v>3.0</c:v>
                </c:pt>
                <c:pt idx="3">
                  <c:v>1.0</c:v>
                </c:pt>
                <c:pt idx="4">
                  <c:v>14.0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Mobility</a:t>
            </a:r>
          </a:p>
        </c:rich>
      </c:tx>
      <c:layout/>
      <c:overlay val="0"/>
    </c:title>
    <c:autoTitleDeleted val="0"/>
    <c:plotArea>
      <c:layout/>
      <c:pieChart>
        <c:varyColors val="1"/>
        <c:ser>
          <c:idx val="0"/>
          <c:order val="0"/>
          <c:tx>
            <c:strRef>
              <c:f>Sheet1!$B$1</c:f>
              <c:strCache>
                <c:ptCount val="1"/>
                <c:pt idx="0">
                  <c:v>Sales</c:v>
                </c:pt>
              </c:strCache>
            </c:strRef>
          </c:tx>
          <c:dPt>
            <c:idx val="1"/>
            <c:bubble3D val="0"/>
            <c:spPr>
              <a:solidFill>
                <a:schemeClr val="accent3"/>
              </a:solidFill>
            </c:spPr>
          </c:dPt>
          <c:dPt>
            <c:idx val="2"/>
            <c:bubble3D val="0"/>
            <c:spPr>
              <a:solidFill>
                <a:schemeClr val="accent6"/>
              </a:solidFill>
            </c:spPr>
          </c:dPt>
          <c:cat>
            <c:strRef>
              <c:f>Sheet1!$A$2:$A$4</c:f>
              <c:strCache>
                <c:ptCount val="3"/>
                <c:pt idx="0">
                  <c:v>Moves Without Aids</c:v>
                </c:pt>
                <c:pt idx="1">
                  <c:v>Moves With Aids or Uses Wheelchair Independently</c:v>
                </c:pt>
                <c:pt idx="2">
                  <c:v>Non-Abulatory</c:v>
                </c:pt>
              </c:strCache>
            </c:strRef>
          </c:cat>
          <c:val>
            <c:numRef>
              <c:f>Sheet1!$B$2:$B$4</c:f>
              <c:numCache>
                <c:formatCode>General</c:formatCode>
                <c:ptCount val="3"/>
                <c:pt idx="0">
                  <c:v>65.0</c:v>
                </c:pt>
                <c:pt idx="1">
                  <c:v>24.0</c:v>
                </c:pt>
                <c:pt idx="2">
                  <c:v>11.0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95957768792414"/>
          <c:y val="0.0411339873499419"/>
          <c:w val="0.702840438864061"/>
          <c:h val="0.799922120390689"/>
        </c:manualLayout>
      </c:layout>
      <c:barChart>
        <c:barDir val="col"/>
        <c:grouping val="clustered"/>
        <c:varyColors val="0"/>
        <c:ser>
          <c:idx val="0"/>
          <c:order val="0"/>
          <c:tx>
            <c:strRef>
              <c:f>Sheet1!$B$1</c:f>
              <c:strCache>
                <c:ptCount val="1"/>
                <c:pt idx="0">
                  <c:v>Oklahoma</c:v>
                </c:pt>
              </c:strCache>
            </c:strRef>
          </c:tx>
          <c:invertIfNegative val="0"/>
          <c:cat>
            <c:strRef>
              <c:f>Sheet1!$A$2:$A$7</c:f>
              <c:strCache>
                <c:ptCount val="6"/>
                <c:pt idx="0">
                  <c:v>Private                 ICF-ID</c:v>
                </c:pt>
                <c:pt idx="1">
                  <c:v>Group Home           1-3 People/                               Agency Operated                   Housing</c:v>
                </c:pt>
                <c:pt idx="2">
                  <c:v>Group Home          4-6 People</c:v>
                </c:pt>
                <c:pt idx="3">
                  <c:v>Group Home          7-15 People</c:v>
                </c:pt>
                <c:pt idx="4">
                  <c:v>Parent or          Relative Home</c:v>
                </c:pt>
                <c:pt idx="5">
                  <c:v>Foster Care or        Host Home</c:v>
                </c:pt>
              </c:strCache>
            </c:strRef>
          </c:cat>
          <c:val>
            <c:numRef>
              <c:f>Sheet1!$B$2:$B$7</c:f>
              <c:numCache>
                <c:formatCode>General</c:formatCode>
                <c:ptCount val="6"/>
                <c:pt idx="0">
                  <c:v>1.0</c:v>
                </c:pt>
                <c:pt idx="1">
                  <c:v>82.0</c:v>
                </c:pt>
                <c:pt idx="2">
                  <c:v>7.0</c:v>
                </c:pt>
                <c:pt idx="3">
                  <c:v>1.0</c:v>
                </c:pt>
                <c:pt idx="4">
                  <c:v>2.0</c:v>
                </c:pt>
                <c:pt idx="5">
                  <c:v>7.0</c:v>
                </c:pt>
              </c:numCache>
            </c:numRef>
          </c:val>
        </c:ser>
        <c:ser>
          <c:idx val="1"/>
          <c:order val="1"/>
          <c:tx>
            <c:strRef>
              <c:f>Sheet1!$C$1</c:f>
              <c:strCache>
                <c:ptCount val="1"/>
                <c:pt idx="0">
                  <c:v>National Average</c:v>
                </c:pt>
              </c:strCache>
            </c:strRef>
          </c:tx>
          <c:spPr>
            <a:solidFill>
              <a:schemeClr val="accent3"/>
            </a:solidFill>
          </c:spPr>
          <c:invertIfNegative val="0"/>
          <c:cat>
            <c:strRef>
              <c:f>Sheet1!$A$2:$A$7</c:f>
              <c:strCache>
                <c:ptCount val="6"/>
                <c:pt idx="0">
                  <c:v>Private                 ICF-ID</c:v>
                </c:pt>
                <c:pt idx="1">
                  <c:v>Group Home           1-3 People/                               Agency Operated                   Housing</c:v>
                </c:pt>
                <c:pt idx="2">
                  <c:v>Group Home          4-6 People</c:v>
                </c:pt>
                <c:pt idx="3">
                  <c:v>Group Home          7-15 People</c:v>
                </c:pt>
                <c:pt idx="4">
                  <c:v>Parent or          Relative Home</c:v>
                </c:pt>
                <c:pt idx="5">
                  <c:v>Foster Care or        Host Home</c:v>
                </c:pt>
              </c:strCache>
            </c:strRef>
          </c:cat>
          <c:val>
            <c:numRef>
              <c:f>Sheet1!$C$2:$C$7</c:f>
              <c:numCache>
                <c:formatCode>General</c:formatCode>
                <c:ptCount val="6"/>
                <c:pt idx="0">
                  <c:v>1.0</c:v>
                </c:pt>
                <c:pt idx="1">
                  <c:v>13.0</c:v>
                </c:pt>
                <c:pt idx="2">
                  <c:v>15.0</c:v>
                </c:pt>
                <c:pt idx="3">
                  <c:v>5.0</c:v>
                </c:pt>
                <c:pt idx="4">
                  <c:v>35.0</c:v>
                </c:pt>
                <c:pt idx="5">
                  <c:v>8.0</c:v>
                </c:pt>
              </c:numCache>
            </c:numRef>
          </c:val>
        </c:ser>
        <c:dLbls>
          <c:showLegendKey val="0"/>
          <c:showVal val="0"/>
          <c:showCatName val="0"/>
          <c:showSerName val="0"/>
          <c:showPercent val="0"/>
          <c:showBubbleSize val="0"/>
        </c:dLbls>
        <c:gapWidth val="150"/>
        <c:axId val="-2129485768"/>
        <c:axId val="-2129482760"/>
      </c:barChart>
      <c:catAx>
        <c:axId val="-2129485768"/>
        <c:scaling>
          <c:orientation val="minMax"/>
        </c:scaling>
        <c:delete val="0"/>
        <c:axPos val="b"/>
        <c:numFmt formatCode="General" sourceLinked="1"/>
        <c:majorTickMark val="out"/>
        <c:minorTickMark val="none"/>
        <c:tickLblPos val="nextTo"/>
        <c:txPr>
          <a:bodyPr/>
          <a:lstStyle/>
          <a:p>
            <a:pPr>
              <a:defRPr sz="1000" baseline="0"/>
            </a:pPr>
            <a:endParaRPr lang="en-US"/>
          </a:p>
        </c:txPr>
        <c:crossAx val="-2129482760"/>
        <c:crosses val="autoZero"/>
        <c:auto val="1"/>
        <c:lblAlgn val="ctr"/>
        <c:lblOffset val="100"/>
        <c:noMultiLvlLbl val="0"/>
      </c:catAx>
      <c:valAx>
        <c:axId val="-2129482760"/>
        <c:scaling>
          <c:orientation val="minMax"/>
          <c:max val="100.0"/>
        </c:scaling>
        <c:delete val="0"/>
        <c:axPos val="l"/>
        <c:majorGridlines/>
        <c:numFmt formatCode="0%" sourceLinked="0"/>
        <c:majorTickMark val="out"/>
        <c:minorTickMark val="none"/>
        <c:tickLblPos val="nextTo"/>
        <c:txPr>
          <a:bodyPr/>
          <a:lstStyle/>
          <a:p>
            <a:pPr>
              <a:defRPr sz="1800" baseline="0"/>
            </a:pPr>
            <a:endParaRPr lang="en-US"/>
          </a:p>
        </c:txPr>
        <c:crossAx val="-2129485768"/>
        <c:crosses val="autoZero"/>
        <c:crossBetween val="between"/>
        <c:dispUnits>
          <c:builtInUnit val="hundreds"/>
        </c:dispUnits>
      </c:valAx>
    </c:plotArea>
    <c:legend>
      <c:legendPos val="r"/>
      <c:layout>
        <c:manualLayout>
          <c:xMode val="edge"/>
          <c:yMode val="edge"/>
          <c:x val="0.81601566148201"/>
          <c:y val="0.259811755087991"/>
          <c:w val="0.179575033240491"/>
          <c:h val="0.239939331354073"/>
        </c:manualLayout>
      </c:layout>
      <c:overlay val="0"/>
      <c:txPr>
        <a:bodyPr/>
        <a:lstStyle/>
        <a:p>
          <a:pPr>
            <a:defRPr sz="1600" baseline="0"/>
          </a:pPr>
          <a:endParaRPr lang="en-US"/>
        </a:p>
      </c:txPr>
    </c:legend>
    <c:plotVisOnly val="1"/>
    <c:dispBlanksAs val="gap"/>
    <c:showDLblsOverMax val="0"/>
  </c:chart>
  <c:txPr>
    <a:bodyPr/>
    <a:lstStyle/>
    <a:p>
      <a:pPr>
        <a:defRPr sz="1000" baseline="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885389326334"/>
          <c:y val="0.0470183316929134"/>
          <c:w val="0.69466523281812"/>
          <c:h val="0.66300750492126"/>
        </c:manualLayout>
      </c:layout>
      <c:barChart>
        <c:barDir val="col"/>
        <c:grouping val="clustered"/>
        <c:varyColors val="0"/>
        <c:ser>
          <c:idx val="0"/>
          <c:order val="0"/>
          <c:tx>
            <c:strRef>
              <c:f>Sheet1!$B$1</c:f>
              <c:strCache>
                <c:ptCount val="1"/>
                <c:pt idx="0">
                  <c:v>Yes, completed Section 1</c:v>
                </c:pt>
              </c:strCache>
            </c:strRef>
          </c:tx>
          <c:invertIfNegative val="0"/>
          <c:cat>
            <c:strRef>
              <c:f>Sheet1!$A$2:$A$6</c:f>
              <c:strCache>
                <c:ptCount val="5"/>
                <c:pt idx="0">
                  <c:v>Mild ID</c:v>
                </c:pt>
                <c:pt idx="1">
                  <c:v>Moderate ID</c:v>
                </c:pt>
                <c:pt idx="2">
                  <c:v>Severe ID</c:v>
                </c:pt>
                <c:pt idx="3">
                  <c:v>Profound ID</c:v>
                </c:pt>
                <c:pt idx="4">
                  <c:v>Unspecified ID</c:v>
                </c:pt>
              </c:strCache>
            </c:strRef>
          </c:cat>
          <c:val>
            <c:numRef>
              <c:f>Sheet1!$B$2:$B$6</c:f>
              <c:numCache>
                <c:formatCode>General</c:formatCode>
                <c:ptCount val="5"/>
                <c:pt idx="0">
                  <c:v>96.1</c:v>
                </c:pt>
                <c:pt idx="1">
                  <c:v>83.7</c:v>
                </c:pt>
                <c:pt idx="2">
                  <c:v>44.0</c:v>
                </c:pt>
                <c:pt idx="3">
                  <c:v>6.9</c:v>
                </c:pt>
                <c:pt idx="4">
                  <c:v>70.0</c:v>
                </c:pt>
              </c:numCache>
            </c:numRef>
          </c:val>
        </c:ser>
        <c:ser>
          <c:idx val="1"/>
          <c:order val="1"/>
          <c:tx>
            <c:strRef>
              <c:f>Sheet1!$C$1</c:f>
              <c:strCache>
                <c:ptCount val="1"/>
                <c:pt idx="0">
                  <c:v>No, did not complete Section 1</c:v>
                </c:pt>
              </c:strCache>
            </c:strRef>
          </c:tx>
          <c:spPr>
            <a:solidFill>
              <a:schemeClr val="accent3"/>
            </a:solidFill>
            <a:ln>
              <a:noFill/>
            </a:ln>
          </c:spPr>
          <c:invertIfNegative val="0"/>
          <c:cat>
            <c:strRef>
              <c:f>Sheet1!$A$2:$A$6</c:f>
              <c:strCache>
                <c:ptCount val="5"/>
                <c:pt idx="0">
                  <c:v>Mild ID</c:v>
                </c:pt>
                <c:pt idx="1">
                  <c:v>Moderate ID</c:v>
                </c:pt>
                <c:pt idx="2">
                  <c:v>Severe ID</c:v>
                </c:pt>
                <c:pt idx="3">
                  <c:v>Profound ID</c:v>
                </c:pt>
                <c:pt idx="4">
                  <c:v>Unspecified ID</c:v>
                </c:pt>
              </c:strCache>
            </c:strRef>
          </c:cat>
          <c:val>
            <c:numRef>
              <c:f>Sheet1!$C$2:$C$6</c:f>
              <c:numCache>
                <c:formatCode>General</c:formatCode>
                <c:ptCount val="5"/>
                <c:pt idx="0">
                  <c:v>3.3</c:v>
                </c:pt>
                <c:pt idx="1">
                  <c:v>9.1</c:v>
                </c:pt>
                <c:pt idx="2">
                  <c:v>46.9</c:v>
                </c:pt>
                <c:pt idx="3">
                  <c:v>86.1</c:v>
                </c:pt>
                <c:pt idx="4">
                  <c:v>30.0</c:v>
                </c:pt>
              </c:numCache>
            </c:numRef>
          </c:val>
        </c:ser>
        <c:ser>
          <c:idx val="2"/>
          <c:order val="2"/>
          <c:tx>
            <c:strRef>
              <c:f>Sheet1!$D$1</c:f>
              <c:strCache>
                <c:ptCount val="1"/>
                <c:pt idx="0">
                  <c:v>Unwilling to complete Section 1</c:v>
                </c:pt>
              </c:strCache>
            </c:strRef>
          </c:tx>
          <c:spPr>
            <a:solidFill>
              <a:schemeClr val="accent2"/>
            </a:solidFill>
          </c:spPr>
          <c:invertIfNegative val="0"/>
          <c:cat>
            <c:strRef>
              <c:f>Sheet1!$A$2:$A$6</c:f>
              <c:strCache>
                <c:ptCount val="5"/>
                <c:pt idx="0">
                  <c:v>Mild ID</c:v>
                </c:pt>
                <c:pt idx="1">
                  <c:v>Moderate ID</c:v>
                </c:pt>
                <c:pt idx="2">
                  <c:v>Severe ID</c:v>
                </c:pt>
                <c:pt idx="3">
                  <c:v>Profound ID</c:v>
                </c:pt>
                <c:pt idx="4">
                  <c:v>Unspecified ID</c:v>
                </c:pt>
              </c:strCache>
            </c:strRef>
          </c:cat>
          <c:val>
            <c:numRef>
              <c:f>Sheet1!$D$2:$D$6</c:f>
              <c:numCache>
                <c:formatCode>General</c:formatCode>
                <c:ptCount val="5"/>
                <c:pt idx="0">
                  <c:v>0.6</c:v>
                </c:pt>
                <c:pt idx="1">
                  <c:v>7.2</c:v>
                </c:pt>
                <c:pt idx="2">
                  <c:v>9.1</c:v>
                </c:pt>
                <c:pt idx="3">
                  <c:v>6.9</c:v>
                </c:pt>
                <c:pt idx="4">
                  <c:v>0.0</c:v>
                </c:pt>
              </c:numCache>
            </c:numRef>
          </c:val>
        </c:ser>
        <c:dLbls>
          <c:showLegendKey val="0"/>
          <c:showVal val="0"/>
          <c:showCatName val="0"/>
          <c:showSerName val="0"/>
          <c:showPercent val="0"/>
          <c:showBubbleSize val="0"/>
        </c:dLbls>
        <c:gapWidth val="150"/>
        <c:axId val="-2129416968"/>
        <c:axId val="-2129413960"/>
      </c:barChart>
      <c:catAx>
        <c:axId val="-2129416968"/>
        <c:scaling>
          <c:orientation val="minMax"/>
        </c:scaling>
        <c:delete val="0"/>
        <c:axPos val="b"/>
        <c:majorTickMark val="out"/>
        <c:minorTickMark val="none"/>
        <c:tickLblPos val="nextTo"/>
        <c:txPr>
          <a:bodyPr/>
          <a:lstStyle/>
          <a:p>
            <a:pPr>
              <a:defRPr sz="1600" baseline="0"/>
            </a:pPr>
            <a:endParaRPr lang="en-US"/>
          </a:p>
        </c:txPr>
        <c:crossAx val="-2129413960"/>
        <c:crosses val="autoZero"/>
        <c:auto val="1"/>
        <c:lblAlgn val="ctr"/>
        <c:lblOffset val="100"/>
        <c:noMultiLvlLbl val="0"/>
      </c:catAx>
      <c:valAx>
        <c:axId val="-2129413960"/>
        <c:scaling>
          <c:orientation val="minMax"/>
          <c:max val="100.0"/>
        </c:scaling>
        <c:delete val="0"/>
        <c:axPos val="l"/>
        <c:majorGridlines/>
        <c:numFmt formatCode="0%" sourceLinked="0"/>
        <c:majorTickMark val="out"/>
        <c:minorTickMark val="none"/>
        <c:tickLblPos val="nextTo"/>
        <c:txPr>
          <a:bodyPr/>
          <a:lstStyle/>
          <a:p>
            <a:pPr>
              <a:defRPr sz="1600" baseline="0"/>
            </a:pPr>
            <a:endParaRPr lang="en-US"/>
          </a:p>
        </c:txPr>
        <c:crossAx val="-2129416968"/>
        <c:crosses val="autoZero"/>
        <c:crossBetween val="between"/>
        <c:dispUnits>
          <c:builtInUnit val="hundreds"/>
        </c:dispUnits>
      </c:valAx>
    </c:plotArea>
    <c:legend>
      <c:legendPos val="r"/>
      <c:legendEntry>
        <c:idx val="0"/>
        <c:txPr>
          <a:bodyPr/>
          <a:lstStyle/>
          <a:p>
            <a:pPr>
              <a:lnSpc>
                <a:spcPct val="100000"/>
              </a:lnSpc>
              <a:defRPr sz="1400" baseline="0"/>
            </a:pPr>
            <a:endParaRPr lang="en-US"/>
          </a:p>
        </c:txPr>
      </c:legendEntry>
      <c:legendEntry>
        <c:idx val="1"/>
        <c:txPr>
          <a:bodyPr/>
          <a:lstStyle/>
          <a:p>
            <a:pPr>
              <a:lnSpc>
                <a:spcPct val="100000"/>
              </a:lnSpc>
              <a:defRPr sz="1400" baseline="0"/>
            </a:pPr>
            <a:endParaRPr lang="en-US"/>
          </a:p>
        </c:txPr>
      </c:legendEntry>
      <c:legendEntry>
        <c:idx val="2"/>
        <c:txPr>
          <a:bodyPr/>
          <a:lstStyle/>
          <a:p>
            <a:pPr>
              <a:lnSpc>
                <a:spcPct val="100000"/>
              </a:lnSpc>
              <a:defRPr sz="1400" baseline="0"/>
            </a:pPr>
            <a:endParaRPr lang="en-US"/>
          </a:p>
        </c:txPr>
      </c:legendEntry>
      <c:layout>
        <c:manualLayout>
          <c:xMode val="edge"/>
          <c:yMode val="edge"/>
          <c:x val="0.79562467191601"/>
          <c:y val="0.187724409448819"/>
          <c:w val="0.202474674218354"/>
          <c:h val="0.468301345144357"/>
        </c:manualLayout>
      </c:layout>
      <c:overlay val="0"/>
      <c:txPr>
        <a:bodyPr/>
        <a:lstStyle/>
        <a:p>
          <a:pPr>
            <a:lnSpc>
              <a:spcPct val="150000"/>
            </a:lnSpc>
            <a:defRPr sz="14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0.14006</cdr:x>
      <cdr:y>0.37749</cdr:y>
    </cdr:from>
    <cdr:to>
      <cdr:x>0.45306</cdr:x>
      <cdr:y>0.69971</cdr:y>
    </cdr:to>
    <cdr:sp macro="" textlink="">
      <cdr:nvSpPr>
        <cdr:cNvPr id="2" name="TextBox 1"/>
        <cdr:cNvSpPr txBox="1"/>
      </cdr:nvSpPr>
      <cdr:spPr>
        <a:xfrm xmlns:a="http://schemas.openxmlformats.org/drawingml/2006/main">
          <a:off x="488466" y="1256063"/>
          <a:ext cx="1091581" cy="10721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t>Females</a:t>
          </a:r>
        </a:p>
        <a:p xmlns:a="http://schemas.openxmlformats.org/drawingml/2006/main">
          <a:pPr algn="ctr"/>
          <a:r>
            <a:rPr lang="en-US" sz="1800" dirty="0" smtClean="0"/>
            <a:t>40%</a:t>
          </a:r>
        </a:p>
      </cdr:txBody>
    </cdr:sp>
  </cdr:relSizeAnchor>
</c:userShapes>
</file>

<file path=ppt/drawings/drawing10.xml><?xml version="1.0" encoding="utf-8"?>
<c:userShapes xmlns:c="http://schemas.openxmlformats.org/drawingml/2006/chart">
  <cdr:relSizeAnchor xmlns:cdr="http://schemas.openxmlformats.org/drawingml/2006/chartDrawing">
    <cdr:from>
      <cdr:x>0.8125</cdr:x>
      <cdr:y>0.79055</cdr:y>
    </cdr:from>
    <cdr:to>
      <cdr:x>0.98199</cdr:x>
      <cdr:y>0.84937</cdr:y>
    </cdr:to>
    <cdr:sp macro="" textlink="">
      <cdr:nvSpPr>
        <cdr:cNvPr id="2" name="TextBox 1"/>
        <cdr:cNvSpPr txBox="1"/>
      </cdr:nvSpPr>
      <cdr:spPr>
        <a:xfrm xmlns:a="http://schemas.openxmlformats.org/drawingml/2006/main">
          <a:off x="5943600" y="4156564"/>
          <a:ext cx="1239853" cy="3092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smtClean="0"/>
            <a:t>3.2%</a:t>
          </a:r>
          <a:endParaRPr lang="en-US" sz="1600" dirty="0"/>
        </a:p>
      </cdr:txBody>
    </cdr:sp>
  </cdr:relSizeAnchor>
</c:userShapes>
</file>

<file path=ppt/drawings/drawing11.xml><?xml version="1.0" encoding="utf-8"?>
<c:userShapes xmlns:c="http://schemas.openxmlformats.org/drawingml/2006/chart">
  <cdr:relSizeAnchor xmlns:cdr="http://schemas.openxmlformats.org/drawingml/2006/chartDrawing">
    <cdr:from>
      <cdr:x>0.39751</cdr:x>
      <cdr:y>0.68829</cdr:y>
    </cdr:from>
    <cdr:to>
      <cdr:x>0.51418</cdr:x>
      <cdr:y>0.73612</cdr:y>
    </cdr:to>
    <cdr:sp macro="" textlink="">
      <cdr:nvSpPr>
        <cdr:cNvPr id="2" name="TextBox 1"/>
        <cdr:cNvSpPr txBox="1"/>
      </cdr:nvSpPr>
      <cdr:spPr>
        <a:xfrm xmlns:a="http://schemas.openxmlformats.org/drawingml/2006/main">
          <a:off x="1817427" y="3986028"/>
          <a:ext cx="533400" cy="276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5.0%</a:t>
          </a:r>
          <a:endParaRPr lang="en-US" sz="1200" dirty="0"/>
        </a:p>
      </cdr:txBody>
    </cdr:sp>
  </cdr:relSizeAnchor>
  <cdr:relSizeAnchor xmlns:cdr="http://schemas.openxmlformats.org/drawingml/2006/chartDrawing">
    <cdr:from>
      <cdr:x>0.59751</cdr:x>
      <cdr:y>0.23684</cdr:y>
    </cdr:from>
    <cdr:to>
      <cdr:x>0.74751</cdr:x>
      <cdr:y>0.28947</cdr:y>
    </cdr:to>
    <cdr:sp macro="" textlink="">
      <cdr:nvSpPr>
        <cdr:cNvPr id="3" name="TextBox 2"/>
        <cdr:cNvSpPr txBox="1"/>
      </cdr:nvSpPr>
      <cdr:spPr>
        <a:xfrm xmlns:a="http://schemas.openxmlformats.org/drawingml/2006/main">
          <a:off x="2731827" y="1371600"/>
          <a:ext cx="685800" cy="3047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85.9%</a:t>
          </a:r>
          <a:endParaRPr lang="en-US" sz="1200" dirty="0"/>
        </a:p>
      </cdr:txBody>
    </cdr:sp>
  </cdr:relSizeAnchor>
  <cdr:relSizeAnchor xmlns:cdr="http://schemas.openxmlformats.org/drawingml/2006/chartDrawing">
    <cdr:from>
      <cdr:x>0.81418</cdr:x>
      <cdr:y>0.70339</cdr:y>
    </cdr:from>
    <cdr:to>
      <cdr:x>0.94752</cdr:x>
      <cdr:y>0.75842</cdr:y>
    </cdr:to>
    <cdr:sp macro="" textlink="">
      <cdr:nvSpPr>
        <cdr:cNvPr id="4" name="TextBox 3"/>
        <cdr:cNvSpPr txBox="1"/>
      </cdr:nvSpPr>
      <cdr:spPr>
        <a:xfrm xmlns:a="http://schemas.openxmlformats.org/drawingml/2006/main">
          <a:off x="3722427" y="4073476"/>
          <a:ext cx="609630" cy="3186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2.6%</a:t>
          </a:r>
          <a:endParaRPr lang="en-US" sz="1200" dirty="0"/>
        </a:p>
      </cdr:txBody>
    </cdr:sp>
  </cdr:relSizeAnchor>
</c:userShapes>
</file>

<file path=ppt/drawings/drawing12.xml><?xml version="1.0" encoding="utf-8"?>
<c:userShapes xmlns:c="http://schemas.openxmlformats.org/drawingml/2006/chart">
  <cdr:relSizeAnchor xmlns:cdr="http://schemas.openxmlformats.org/drawingml/2006/chartDrawing">
    <cdr:from>
      <cdr:x>0.39344</cdr:x>
      <cdr:y>0.66464</cdr:y>
    </cdr:from>
    <cdr:to>
      <cdr:x>0.5082</cdr:x>
      <cdr:y>0.71247</cdr:y>
    </cdr:to>
    <cdr:sp macro="" textlink="">
      <cdr:nvSpPr>
        <cdr:cNvPr id="2" name="TextBox 1"/>
        <cdr:cNvSpPr txBox="1"/>
      </cdr:nvSpPr>
      <cdr:spPr>
        <a:xfrm xmlns:a="http://schemas.openxmlformats.org/drawingml/2006/main">
          <a:off x="1828800" y="3849046"/>
          <a:ext cx="533427" cy="2769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6.2%</a:t>
          </a:r>
          <a:endParaRPr lang="en-US" sz="1200" dirty="0"/>
        </a:p>
      </cdr:txBody>
    </cdr:sp>
  </cdr:relSizeAnchor>
  <cdr:relSizeAnchor xmlns:cdr="http://schemas.openxmlformats.org/drawingml/2006/chartDrawing">
    <cdr:from>
      <cdr:x>0.81967</cdr:x>
      <cdr:y>0.66023</cdr:y>
    </cdr:from>
    <cdr:to>
      <cdr:x>0.96721</cdr:x>
      <cdr:y>0.71046</cdr:y>
    </cdr:to>
    <cdr:sp macro="" textlink="">
      <cdr:nvSpPr>
        <cdr:cNvPr id="3" name="TextBox 2"/>
        <cdr:cNvSpPr txBox="1"/>
      </cdr:nvSpPr>
      <cdr:spPr>
        <a:xfrm xmlns:a="http://schemas.openxmlformats.org/drawingml/2006/main">
          <a:off x="3810000" y="3823527"/>
          <a:ext cx="685796" cy="2908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7.0%</a:t>
          </a:r>
          <a:endParaRPr lang="en-US" sz="1100" dirty="0"/>
        </a:p>
      </cdr:txBody>
    </cdr:sp>
  </cdr:relSizeAnchor>
</c:userShapes>
</file>

<file path=ppt/drawings/drawing13.xml><?xml version="1.0" encoding="utf-8"?>
<c:userShapes xmlns:c="http://schemas.openxmlformats.org/drawingml/2006/chart">
  <cdr:relSizeAnchor xmlns:cdr="http://schemas.openxmlformats.org/drawingml/2006/chartDrawing">
    <cdr:from>
      <cdr:x>0.38889</cdr:x>
      <cdr:y>0.26866</cdr:y>
    </cdr:from>
    <cdr:to>
      <cdr:x>0.5</cdr:x>
      <cdr:y>0.35821</cdr:y>
    </cdr:to>
    <cdr:sp macro="" textlink="">
      <cdr:nvSpPr>
        <cdr:cNvPr id="2" name="TextBox 1"/>
        <cdr:cNvSpPr txBox="1"/>
      </cdr:nvSpPr>
      <cdr:spPr>
        <a:xfrm xmlns:a="http://schemas.openxmlformats.org/drawingml/2006/main">
          <a:off x="3200400" y="1371600"/>
          <a:ext cx="914391" cy="4571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73.5%</a:t>
          </a:r>
          <a:endParaRPr lang="en-US" sz="1600" dirty="0"/>
        </a:p>
      </cdr:txBody>
    </cdr:sp>
  </cdr:relSizeAnchor>
</c:userShapes>
</file>

<file path=ppt/drawings/drawing14.xml><?xml version="1.0" encoding="utf-8"?>
<c:userShapes xmlns:c="http://schemas.openxmlformats.org/drawingml/2006/chart">
  <cdr:relSizeAnchor xmlns:cdr="http://schemas.openxmlformats.org/drawingml/2006/chartDrawing">
    <cdr:from>
      <cdr:x>0.54545</cdr:x>
      <cdr:y>0.39873</cdr:y>
    </cdr:from>
    <cdr:to>
      <cdr:x>0.77922</cdr:x>
      <cdr:y>0.63052</cdr:y>
    </cdr:to>
    <cdr:sp macro="" textlink="">
      <cdr:nvSpPr>
        <cdr:cNvPr id="2" name="TextBox 1"/>
        <cdr:cNvSpPr txBox="1"/>
      </cdr:nvSpPr>
      <cdr:spPr>
        <a:xfrm xmlns:a="http://schemas.openxmlformats.org/drawingml/2006/main">
          <a:off x="3200400" y="1600200"/>
          <a:ext cx="1371600" cy="9301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t>Normal Weight</a:t>
          </a:r>
        </a:p>
        <a:p xmlns:a="http://schemas.openxmlformats.org/drawingml/2006/main">
          <a:pPr algn="ctr"/>
          <a:r>
            <a:rPr lang="en-US" sz="1800" dirty="0" smtClean="0"/>
            <a:t>34%</a:t>
          </a:r>
          <a:endParaRPr lang="en-US" sz="1800" dirty="0"/>
        </a:p>
      </cdr:txBody>
    </cdr:sp>
  </cdr:relSizeAnchor>
</c:userShapes>
</file>

<file path=ppt/drawings/drawing15.xml><?xml version="1.0" encoding="utf-8"?>
<c:userShapes xmlns:c="http://schemas.openxmlformats.org/drawingml/2006/chart">
  <cdr:relSizeAnchor xmlns:cdr="http://schemas.openxmlformats.org/drawingml/2006/chartDrawing">
    <cdr:from>
      <cdr:x>0.19115</cdr:x>
      <cdr:y>0.466</cdr:y>
    </cdr:from>
    <cdr:to>
      <cdr:x>0.28206</cdr:x>
      <cdr:y>0.54342</cdr:y>
    </cdr:to>
    <cdr:sp macro="" textlink="">
      <cdr:nvSpPr>
        <cdr:cNvPr id="2" name="TextBox 1"/>
        <cdr:cNvSpPr txBox="1"/>
      </cdr:nvSpPr>
      <cdr:spPr>
        <a:xfrm xmlns:a="http://schemas.openxmlformats.org/drawingml/2006/main">
          <a:off x="1631368" y="2024039"/>
          <a:ext cx="775863" cy="3362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t>44%</a:t>
          </a:r>
          <a:endParaRPr lang="en-US" dirty="0"/>
        </a:p>
      </cdr:txBody>
    </cdr:sp>
  </cdr:relSizeAnchor>
  <cdr:relSizeAnchor xmlns:cdr="http://schemas.openxmlformats.org/drawingml/2006/chartDrawing">
    <cdr:from>
      <cdr:x>0.53366</cdr:x>
      <cdr:y>0.36966</cdr:y>
    </cdr:from>
    <cdr:to>
      <cdr:x>0.62457</cdr:x>
      <cdr:y>0.42773</cdr:y>
    </cdr:to>
    <cdr:sp macro="" textlink="">
      <cdr:nvSpPr>
        <cdr:cNvPr id="3" name="TextBox 2"/>
        <cdr:cNvSpPr txBox="1"/>
      </cdr:nvSpPr>
      <cdr:spPr>
        <a:xfrm xmlns:a="http://schemas.openxmlformats.org/drawingml/2006/main">
          <a:off x="4889938" y="1605561"/>
          <a:ext cx="833013" cy="2522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t>56%</a:t>
          </a:r>
          <a:endParaRPr lang="en-US" dirty="0"/>
        </a:p>
      </cdr:txBody>
    </cdr:sp>
  </cdr:relSizeAnchor>
  <cdr:relSizeAnchor xmlns:cdr="http://schemas.openxmlformats.org/drawingml/2006/chartDrawing">
    <cdr:from>
      <cdr:x>0.50728</cdr:x>
      <cdr:y>0.51122</cdr:y>
    </cdr:from>
    <cdr:to>
      <cdr:x>0.60829</cdr:x>
      <cdr:y>0.61153</cdr:y>
    </cdr:to>
    <cdr:sp macro="" textlink="">
      <cdr:nvSpPr>
        <cdr:cNvPr id="4" name="TextBox 3"/>
        <cdr:cNvSpPr txBox="1"/>
      </cdr:nvSpPr>
      <cdr:spPr>
        <a:xfrm xmlns:a="http://schemas.openxmlformats.org/drawingml/2006/main">
          <a:off x="4648200" y="2220427"/>
          <a:ext cx="925560" cy="4356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t>38%</a:t>
          </a:r>
          <a:endParaRPr lang="en-US" dirty="0"/>
        </a:p>
      </cdr:txBody>
    </cdr:sp>
  </cdr:relSizeAnchor>
  <cdr:relSizeAnchor xmlns:cdr="http://schemas.openxmlformats.org/drawingml/2006/chartDrawing">
    <cdr:from>
      <cdr:x>0.22768</cdr:x>
      <cdr:y>0.54943</cdr:y>
    </cdr:from>
    <cdr:to>
      <cdr:x>0.29911</cdr:x>
      <cdr:y>0.61321</cdr:y>
    </cdr:to>
    <cdr:sp macro="" textlink="">
      <cdr:nvSpPr>
        <cdr:cNvPr id="6" name="TextBox 5"/>
        <cdr:cNvSpPr txBox="1"/>
      </cdr:nvSpPr>
      <cdr:spPr>
        <a:xfrm xmlns:a="http://schemas.openxmlformats.org/drawingml/2006/main">
          <a:off x="1943100" y="2386399"/>
          <a:ext cx="609600" cy="277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33%</a:t>
          </a:r>
          <a:endParaRPr lang="en-US" sz="1100" dirty="0"/>
        </a:p>
      </cdr:txBody>
    </cdr:sp>
  </cdr:relSizeAnchor>
  <cdr:relSizeAnchor xmlns:cdr="http://schemas.openxmlformats.org/drawingml/2006/chartDrawing">
    <cdr:from>
      <cdr:x>0.32038</cdr:x>
      <cdr:y>0.62998</cdr:y>
    </cdr:from>
    <cdr:to>
      <cdr:x>0.38735</cdr:x>
      <cdr:y>0.69873</cdr:y>
    </cdr:to>
    <cdr:sp macro="" textlink="">
      <cdr:nvSpPr>
        <cdr:cNvPr id="7" name="TextBox 6"/>
        <cdr:cNvSpPr txBox="1"/>
      </cdr:nvSpPr>
      <cdr:spPr>
        <a:xfrm xmlns:a="http://schemas.openxmlformats.org/drawingml/2006/main">
          <a:off x="2935671" y="2736275"/>
          <a:ext cx="613597" cy="298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100" dirty="0" smtClean="0"/>
            <a:t>23%</a:t>
          </a:r>
          <a:endParaRPr lang="en-US" sz="1100" dirty="0"/>
        </a:p>
      </cdr:txBody>
    </cdr:sp>
  </cdr:relSizeAnchor>
  <cdr:relSizeAnchor xmlns:cdr="http://schemas.openxmlformats.org/drawingml/2006/chartDrawing">
    <cdr:from>
      <cdr:x>0.39702</cdr:x>
      <cdr:y>0.6126</cdr:y>
    </cdr:from>
    <cdr:to>
      <cdr:x>0.46845</cdr:x>
      <cdr:y>0.71146</cdr:y>
    </cdr:to>
    <cdr:sp macro="" textlink="">
      <cdr:nvSpPr>
        <cdr:cNvPr id="8" name="TextBox 7"/>
        <cdr:cNvSpPr txBox="1"/>
      </cdr:nvSpPr>
      <cdr:spPr>
        <a:xfrm xmlns:a="http://schemas.openxmlformats.org/drawingml/2006/main">
          <a:off x="3637893" y="2660748"/>
          <a:ext cx="654504" cy="4293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25%</a:t>
          </a:r>
          <a:endParaRPr lang="en-US" sz="1100" dirty="0"/>
        </a:p>
      </cdr:txBody>
    </cdr:sp>
  </cdr:relSizeAnchor>
  <cdr:relSizeAnchor xmlns:cdr="http://schemas.openxmlformats.org/drawingml/2006/chartDrawing">
    <cdr:from>
      <cdr:x>0.56549</cdr:x>
      <cdr:y>0.56623</cdr:y>
    </cdr:from>
    <cdr:to>
      <cdr:x>0.62799</cdr:x>
      <cdr:y>0.65835</cdr:y>
    </cdr:to>
    <cdr:sp macro="" textlink="">
      <cdr:nvSpPr>
        <cdr:cNvPr id="9" name="TextBox 8"/>
        <cdr:cNvSpPr txBox="1"/>
      </cdr:nvSpPr>
      <cdr:spPr>
        <a:xfrm xmlns:a="http://schemas.openxmlformats.org/drawingml/2006/main">
          <a:off x="5181600" y="2459382"/>
          <a:ext cx="572691" cy="400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31%</a:t>
          </a:r>
          <a:endParaRPr lang="en-US" sz="1100" dirty="0"/>
        </a:p>
      </cdr:txBody>
    </cdr:sp>
  </cdr:relSizeAnchor>
  <cdr:relSizeAnchor xmlns:cdr="http://schemas.openxmlformats.org/drawingml/2006/chartDrawing">
    <cdr:from>
      <cdr:x>0.59875</cdr:x>
      <cdr:y>0.60413</cdr:y>
    </cdr:from>
    <cdr:to>
      <cdr:x>0.67018</cdr:x>
      <cdr:y>0.66436</cdr:y>
    </cdr:to>
    <cdr:sp macro="" textlink="">
      <cdr:nvSpPr>
        <cdr:cNvPr id="10" name="TextBox 9"/>
        <cdr:cNvSpPr txBox="1"/>
      </cdr:nvSpPr>
      <cdr:spPr>
        <a:xfrm xmlns:a="http://schemas.openxmlformats.org/drawingml/2006/main">
          <a:off x="5486400" y="2623962"/>
          <a:ext cx="654503" cy="2616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27%</a:t>
          </a:r>
          <a:endParaRPr lang="en-US" sz="1100" dirty="0"/>
        </a:p>
      </cdr:txBody>
    </cdr:sp>
  </cdr:relSizeAnchor>
  <cdr:relSizeAnchor xmlns:cdr="http://schemas.openxmlformats.org/drawingml/2006/chartDrawing">
    <cdr:from>
      <cdr:x>0.67295</cdr:x>
      <cdr:y>0.72053</cdr:y>
    </cdr:from>
    <cdr:to>
      <cdr:x>0.74078</cdr:x>
      <cdr:y>0.79071</cdr:y>
    </cdr:to>
    <cdr:sp macro="" textlink="">
      <cdr:nvSpPr>
        <cdr:cNvPr id="11" name="TextBox 10"/>
        <cdr:cNvSpPr txBox="1"/>
      </cdr:nvSpPr>
      <cdr:spPr>
        <a:xfrm xmlns:a="http://schemas.openxmlformats.org/drawingml/2006/main">
          <a:off x="6166232" y="3129561"/>
          <a:ext cx="62153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12%</a:t>
          </a:r>
          <a:endParaRPr lang="en-US" sz="1100" dirty="0"/>
        </a:p>
      </cdr:txBody>
    </cdr:sp>
  </cdr:relSizeAnchor>
  <cdr:relSizeAnchor xmlns:cdr="http://schemas.openxmlformats.org/drawingml/2006/chartDrawing">
    <cdr:from>
      <cdr:x>0.78187</cdr:x>
      <cdr:y>0.69618</cdr:y>
    </cdr:from>
    <cdr:to>
      <cdr:x>0.82651</cdr:x>
      <cdr:y>0.76636</cdr:y>
    </cdr:to>
    <cdr:sp macro="" textlink="">
      <cdr:nvSpPr>
        <cdr:cNvPr id="12" name="TextBox 11"/>
        <cdr:cNvSpPr txBox="1"/>
      </cdr:nvSpPr>
      <cdr:spPr>
        <a:xfrm xmlns:a="http://schemas.openxmlformats.org/drawingml/2006/main">
          <a:off x="6672755" y="3023801"/>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0.77339</cdr:x>
      <cdr:y>0.68686</cdr:y>
    </cdr:from>
    <cdr:to>
      <cdr:x>0.8316</cdr:x>
      <cdr:y>0.76555</cdr:y>
    </cdr:to>
    <cdr:sp macro="" textlink="">
      <cdr:nvSpPr>
        <cdr:cNvPr id="13" name="TextBox 12"/>
        <cdr:cNvSpPr txBox="1"/>
      </cdr:nvSpPr>
      <cdr:spPr>
        <a:xfrm xmlns:a="http://schemas.openxmlformats.org/drawingml/2006/main">
          <a:off x="7086600" y="2983319"/>
          <a:ext cx="533400" cy="3417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17%</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0.26667</cdr:x>
      <cdr:y>0.73284</cdr:y>
    </cdr:from>
    <cdr:to>
      <cdr:x>0.4</cdr:x>
      <cdr:y>0.82212</cdr:y>
    </cdr:to>
    <cdr:sp macro="" textlink="">
      <cdr:nvSpPr>
        <cdr:cNvPr id="2" name="TextBox 1"/>
        <cdr:cNvSpPr txBox="1"/>
      </cdr:nvSpPr>
      <cdr:spPr>
        <a:xfrm xmlns:a="http://schemas.openxmlformats.org/drawingml/2006/main">
          <a:off x="2133600" y="3629757"/>
          <a:ext cx="1066773" cy="4422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11.2%</a:t>
          </a:r>
          <a:endParaRPr lang="en-US" sz="1800" dirty="0"/>
        </a:p>
      </cdr:txBody>
    </cdr:sp>
  </cdr:relSizeAnchor>
  <cdr:relSizeAnchor xmlns:cdr="http://schemas.openxmlformats.org/drawingml/2006/chartDrawing">
    <cdr:from>
      <cdr:x>0.41905</cdr:x>
      <cdr:y>0.55385</cdr:y>
    </cdr:from>
    <cdr:to>
      <cdr:x>0.54127</cdr:x>
      <cdr:y>0.67885</cdr:y>
    </cdr:to>
    <cdr:sp macro="" textlink="">
      <cdr:nvSpPr>
        <cdr:cNvPr id="3" name="TextBox 2"/>
        <cdr:cNvSpPr txBox="1"/>
      </cdr:nvSpPr>
      <cdr:spPr>
        <a:xfrm xmlns:a="http://schemas.openxmlformats.org/drawingml/2006/main">
          <a:off x="3352800" y="2743200"/>
          <a:ext cx="977882" cy="619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32.7%</a:t>
          </a:r>
          <a:endParaRPr lang="en-US" sz="1800" dirty="0"/>
        </a:p>
      </cdr:txBody>
    </cdr:sp>
  </cdr:relSizeAnchor>
  <cdr:relSizeAnchor xmlns:cdr="http://schemas.openxmlformats.org/drawingml/2006/chartDrawing">
    <cdr:from>
      <cdr:x>0.56667</cdr:x>
      <cdr:y>0.5</cdr:y>
    </cdr:from>
    <cdr:to>
      <cdr:x>0.68889</cdr:x>
      <cdr:y>0.57143</cdr:y>
    </cdr:to>
    <cdr:sp macro="" textlink="">
      <cdr:nvSpPr>
        <cdr:cNvPr id="4" name="TextBox 3"/>
        <cdr:cNvSpPr txBox="1"/>
      </cdr:nvSpPr>
      <cdr:spPr>
        <a:xfrm xmlns:a="http://schemas.openxmlformats.org/drawingml/2006/main">
          <a:off x="3886200" y="2133600"/>
          <a:ext cx="838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35.1%</a:t>
          </a:r>
          <a:endParaRPr lang="en-US" sz="1800" dirty="0"/>
        </a:p>
      </cdr:txBody>
    </cdr:sp>
  </cdr:relSizeAnchor>
  <cdr:relSizeAnchor xmlns:cdr="http://schemas.openxmlformats.org/drawingml/2006/chartDrawing">
    <cdr:from>
      <cdr:x>0.71429</cdr:x>
      <cdr:y>0.73023</cdr:y>
    </cdr:from>
    <cdr:to>
      <cdr:x>0.83651</cdr:x>
      <cdr:y>0.81951</cdr:y>
    </cdr:to>
    <cdr:sp macro="" textlink="">
      <cdr:nvSpPr>
        <cdr:cNvPr id="5" name="TextBox 4"/>
        <cdr:cNvSpPr txBox="1"/>
      </cdr:nvSpPr>
      <cdr:spPr>
        <a:xfrm xmlns:a="http://schemas.openxmlformats.org/drawingml/2006/main">
          <a:off x="5715000" y="3616824"/>
          <a:ext cx="977882" cy="4422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12.1%</a:t>
          </a:r>
          <a:endParaRPr lang="en-US" sz="1800" dirty="0"/>
        </a:p>
      </cdr:txBody>
    </cdr:sp>
  </cdr:relSizeAnchor>
  <cdr:relSizeAnchor xmlns:cdr="http://schemas.openxmlformats.org/drawingml/2006/chartDrawing">
    <cdr:from>
      <cdr:x>0.86667</cdr:x>
      <cdr:y>0.83882</cdr:y>
    </cdr:from>
    <cdr:to>
      <cdr:x>0.98889</cdr:x>
      <cdr:y>0.94701</cdr:y>
    </cdr:to>
    <cdr:sp macro="" textlink="">
      <cdr:nvSpPr>
        <cdr:cNvPr id="6" name="TextBox 5"/>
        <cdr:cNvSpPr txBox="1"/>
      </cdr:nvSpPr>
      <cdr:spPr>
        <a:xfrm xmlns:a="http://schemas.openxmlformats.org/drawingml/2006/main">
          <a:off x="6934200" y="4154689"/>
          <a:ext cx="977882" cy="5358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1.2%</a:t>
          </a:r>
          <a:endParaRPr lang="en-US" sz="1800" dirty="0"/>
        </a:p>
      </cdr:txBody>
    </cdr:sp>
  </cdr:relSizeAnchor>
</c:userShapes>
</file>

<file path=ppt/drawings/drawing3.xml><?xml version="1.0" encoding="utf-8"?>
<c:userShapes xmlns:c="http://schemas.openxmlformats.org/drawingml/2006/chart">
  <cdr:relSizeAnchor xmlns:cdr="http://schemas.openxmlformats.org/drawingml/2006/chartDrawing">
    <cdr:from>
      <cdr:x>0.32222</cdr:x>
      <cdr:y>0.61218</cdr:y>
    </cdr:from>
    <cdr:to>
      <cdr:x>0.45556</cdr:x>
      <cdr:y>0.69636</cdr:y>
    </cdr:to>
    <cdr:sp macro="" textlink="">
      <cdr:nvSpPr>
        <cdr:cNvPr id="2" name="TextBox 1"/>
        <cdr:cNvSpPr txBox="1"/>
      </cdr:nvSpPr>
      <cdr:spPr>
        <a:xfrm xmlns:a="http://schemas.openxmlformats.org/drawingml/2006/main">
          <a:off x="2209800" y="2985484"/>
          <a:ext cx="914400" cy="4105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21.2%</a:t>
          </a:r>
          <a:endParaRPr lang="en-US" sz="1800" dirty="0"/>
        </a:p>
      </cdr:txBody>
    </cdr:sp>
  </cdr:relSizeAnchor>
  <cdr:relSizeAnchor xmlns:cdr="http://schemas.openxmlformats.org/drawingml/2006/chartDrawing">
    <cdr:from>
      <cdr:x>0.5</cdr:x>
      <cdr:y>0.63768</cdr:y>
    </cdr:from>
    <cdr:to>
      <cdr:x>0.63333</cdr:x>
      <cdr:y>0.72186</cdr:y>
    </cdr:to>
    <cdr:sp macro="" textlink="">
      <cdr:nvSpPr>
        <cdr:cNvPr id="3" name="TextBox 2"/>
        <cdr:cNvSpPr txBox="1"/>
      </cdr:nvSpPr>
      <cdr:spPr>
        <a:xfrm xmlns:a="http://schemas.openxmlformats.org/drawingml/2006/main">
          <a:off x="3733800" y="3352800"/>
          <a:ext cx="995655" cy="4426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17.7%</a:t>
          </a:r>
          <a:endParaRPr lang="en-US" sz="1800" dirty="0"/>
        </a:p>
      </cdr:txBody>
    </cdr:sp>
  </cdr:relSizeAnchor>
  <cdr:relSizeAnchor xmlns:cdr="http://schemas.openxmlformats.org/drawingml/2006/chartDrawing">
    <cdr:from>
      <cdr:x>0.66667</cdr:x>
      <cdr:y>0.30305</cdr:y>
    </cdr:from>
    <cdr:to>
      <cdr:x>0.75</cdr:x>
      <cdr:y>0.3704</cdr:y>
    </cdr:to>
    <cdr:sp macro="" textlink="">
      <cdr:nvSpPr>
        <cdr:cNvPr id="4" name="TextBox 3"/>
        <cdr:cNvSpPr txBox="1"/>
      </cdr:nvSpPr>
      <cdr:spPr>
        <a:xfrm xmlns:a="http://schemas.openxmlformats.org/drawingml/2006/main">
          <a:off x="5486400" y="1371600"/>
          <a:ext cx="685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0.67778</cdr:x>
      <cdr:y>0.56703</cdr:y>
    </cdr:from>
    <cdr:to>
      <cdr:x>0.81296</cdr:x>
      <cdr:y>0.63438</cdr:y>
    </cdr:to>
    <cdr:sp macro="" textlink="">
      <cdr:nvSpPr>
        <cdr:cNvPr id="5" name="TextBox 4"/>
        <cdr:cNvSpPr txBox="1"/>
      </cdr:nvSpPr>
      <cdr:spPr>
        <a:xfrm xmlns:a="http://schemas.openxmlformats.org/drawingml/2006/main">
          <a:off x="4648200" y="2765303"/>
          <a:ext cx="927065" cy="3284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26.3%</a:t>
          </a:r>
          <a:endParaRPr lang="en-US" sz="1800" dirty="0"/>
        </a:p>
      </cdr:txBody>
    </cdr:sp>
  </cdr:relSizeAnchor>
  <cdr:relSizeAnchor xmlns:cdr="http://schemas.openxmlformats.org/drawingml/2006/chartDrawing">
    <cdr:from>
      <cdr:x>0.86735</cdr:x>
      <cdr:y>0.75362</cdr:y>
    </cdr:from>
    <cdr:to>
      <cdr:x>0.98031</cdr:x>
      <cdr:y>0.82097</cdr:y>
    </cdr:to>
    <cdr:sp macro="" textlink="">
      <cdr:nvSpPr>
        <cdr:cNvPr id="6" name="TextBox 5"/>
        <cdr:cNvSpPr txBox="1"/>
      </cdr:nvSpPr>
      <cdr:spPr>
        <a:xfrm xmlns:a="http://schemas.openxmlformats.org/drawingml/2006/main">
          <a:off x="6477000" y="3962400"/>
          <a:ext cx="843540" cy="3541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1.0%</a:t>
          </a:r>
          <a:endParaRPr lang="en-US" sz="1800" dirty="0"/>
        </a:p>
      </cdr:txBody>
    </cdr:sp>
  </cdr:relSizeAnchor>
</c:userShapes>
</file>

<file path=ppt/drawings/drawing4.xml><?xml version="1.0" encoding="utf-8"?>
<c:userShapes xmlns:c="http://schemas.openxmlformats.org/drawingml/2006/chart">
  <cdr:relSizeAnchor xmlns:cdr="http://schemas.openxmlformats.org/drawingml/2006/chartDrawing">
    <cdr:from>
      <cdr:x>0.58773</cdr:x>
      <cdr:y>0.77386</cdr:y>
    </cdr:from>
    <cdr:to>
      <cdr:x>0.64946</cdr:x>
      <cdr:y>0.86154</cdr:y>
    </cdr:to>
    <cdr:sp macro="" textlink="">
      <cdr:nvSpPr>
        <cdr:cNvPr id="2" name="TextBox 1"/>
        <cdr:cNvSpPr txBox="1"/>
      </cdr:nvSpPr>
      <cdr:spPr>
        <a:xfrm xmlns:a="http://schemas.openxmlformats.org/drawingml/2006/main">
          <a:off x="5078468" y="3597070"/>
          <a:ext cx="533400" cy="4075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2%</a:t>
          </a:r>
          <a:endParaRPr lang="en-US" sz="1200" dirty="0"/>
        </a:p>
      </cdr:txBody>
    </cdr:sp>
  </cdr:relSizeAnchor>
  <cdr:relSizeAnchor xmlns:cdr="http://schemas.openxmlformats.org/drawingml/2006/chartDrawing">
    <cdr:from>
      <cdr:x>0.70237</cdr:x>
      <cdr:y>0.73765</cdr:y>
    </cdr:from>
    <cdr:to>
      <cdr:x>0.75528</cdr:x>
      <cdr:y>0.79553</cdr:y>
    </cdr:to>
    <cdr:sp macro="" textlink="">
      <cdr:nvSpPr>
        <cdr:cNvPr id="3" name="TextBox 2"/>
        <cdr:cNvSpPr txBox="1"/>
      </cdr:nvSpPr>
      <cdr:spPr>
        <a:xfrm xmlns:a="http://schemas.openxmlformats.org/drawingml/2006/main">
          <a:off x="6069068" y="3428749"/>
          <a:ext cx="457200" cy="2690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7%</a:t>
          </a:r>
          <a:endParaRPr lang="en-US" sz="1200" dirty="0"/>
        </a:p>
      </cdr:txBody>
    </cdr:sp>
  </cdr:relSizeAnchor>
  <cdr:relSizeAnchor xmlns:cdr="http://schemas.openxmlformats.org/drawingml/2006/chartDrawing">
    <cdr:from>
      <cdr:x>0.73765</cdr:x>
      <cdr:y>0.72577</cdr:y>
    </cdr:from>
    <cdr:to>
      <cdr:x>0.79056</cdr:x>
      <cdr:y>0.79134</cdr:y>
    </cdr:to>
    <cdr:sp macro="" textlink="">
      <cdr:nvSpPr>
        <cdr:cNvPr id="4" name="TextBox 3"/>
        <cdr:cNvSpPr txBox="1"/>
      </cdr:nvSpPr>
      <cdr:spPr>
        <a:xfrm xmlns:a="http://schemas.openxmlformats.org/drawingml/2006/main">
          <a:off x="6373868" y="3373526"/>
          <a:ext cx="457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8%</a:t>
          </a:r>
          <a:endParaRPr lang="en-US" sz="1200" dirty="0"/>
        </a:p>
      </cdr:txBody>
    </cdr:sp>
  </cdr:relSizeAnchor>
</c:userShapes>
</file>

<file path=ppt/drawings/drawing5.xml><?xml version="1.0" encoding="utf-8"?>
<c:userShapes xmlns:c="http://schemas.openxmlformats.org/drawingml/2006/chart">
  <cdr:relSizeAnchor xmlns:cdr="http://schemas.openxmlformats.org/drawingml/2006/chartDrawing">
    <cdr:from>
      <cdr:x>0.18021</cdr:x>
      <cdr:y>0.6604</cdr:y>
    </cdr:from>
    <cdr:to>
      <cdr:x>0.26956</cdr:x>
      <cdr:y>0.71771</cdr:y>
    </cdr:to>
    <cdr:sp macro="" textlink="">
      <cdr:nvSpPr>
        <cdr:cNvPr id="2" name="TextBox 1"/>
        <cdr:cNvSpPr txBox="1"/>
      </cdr:nvSpPr>
      <cdr:spPr>
        <a:xfrm xmlns:a="http://schemas.openxmlformats.org/drawingml/2006/main">
          <a:off x="1565456" y="3220622"/>
          <a:ext cx="776130" cy="2795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0.6%</a:t>
          </a:r>
          <a:endParaRPr lang="en-US" sz="1200" dirty="0"/>
        </a:p>
      </cdr:txBody>
    </cdr:sp>
  </cdr:relSizeAnchor>
  <cdr:relSizeAnchor xmlns:cdr="http://schemas.openxmlformats.org/drawingml/2006/chartDrawing">
    <cdr:from>
      <cdr:x>0.23684</cdr:x>
      <cdr:y>0.1021</cdr:y>
    </cdr:from>
    <cdr:to>
      <cdr:x>0.33082</cdr:x>
      <cdr:y>0.17241</cdr:y>
    </cdr:to>
    <cdr:sp macro="" textlink="">
      <cdr:nvSpPr>
        <cdr:cNvPr id="3" name="TextBox 2"/>
        <cdr:cNvSpPr txBox="1"/>
      </cdr:nvSpPr>
      <cdr:spPr>
        <a:xfrm xmlns:a="http://schemas.openxmlformats.org/drawingml/2006/main">
          <a:off x="2057400" y="497922"/>
          <a:ext cx="816347" cy="3428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smtClean="0"/>
            <a:t>83.7%</a:t>
          </a:r>
          <a:endParaRPr lang="en-US" sz="1200" dirty="0"/>
        </a:p>
      </cdr:txBody>
    </cdr:sp>
  </cdr:relSizeAnchor>
  <cdr:relSizeAnchor xmlns:cdr="http://schemas.openxmlformats.org/drawingml/2006/chartDrawing">
    <cdr:from>
      <cdr:x>0.2963</cdr:x>
      <cdr:y>0.56693</cdr:y>
    </cdr:from>
    <cdr:to>
      <cdr:x>0.37963</cdr:x>
      <cdr:y>0.67789</cdr:y>
    </cdr:to>
    <cdr:sp macro="" textlink="">
      <cdr:nvSpPr>
        <cdr:cNvPr id="4" name="TextBox 3"/>
        <cdr:cNvSpPr txBox="1"/>
      </cdr:nvSpPr>
      <cdr:spPr>
        <a:xfrm xmlns:a="http://schemas.openxmlformats.org/drawingml/2006/main">
          <a:off x="2438400" y="2764810"/>
          <a:ext cx="685800" cy="5411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0.29213</cdr:x>
      <cdr:y>0.5764</cdr:y>
    </cdr:from>
    <cdr:to>
      <cdr:x>0.36621</cdr:x>
      <cdr:y>0.63138</cdr:y>
    </cdr:to>
    <cdr:sp macro="" textlink="">
      <cdr:nvSpPr>
        <cdr:cNvPr id="5" name="TextBox 4"/>
        <cdr:cNvSpPr txBox="1"/>
      </cdr:nvSpPr>
      <cdr:spPr>
        <a:xfrm xmlns:a="http://schemas.openxmlformats.org/drawingml/2006/main">
          <a:off x="2671206" y="3074513"/>
          <a:ext cx="677387" cy="2932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9.1%</a:t>
          </a:r>
          <a:endParaRPr lang="en-US" sz="1200" dirty="0"/>
        </a:p>
      </cdr:txBody>
    </cdr:sp>
  </cdr:relSizeAnchor>
  <cdr:relSizeAnchor xmlns:cdr="http://schemas.openxmlformats.org/drawingml/2006/chartDrawing">
    <cdr:from>
      <cdr:x>0.31579</cdr:x>
      <cdr:y>0.61479</cdr:y>
    </cdr:from>
    <cdr:to>
      <cdr:x>0.39474</cdr:x>
      <cdr:y>0.70965</cdr:y>
    </cdr:to>
    <cdr:sp macro="" textlink="">
      <cdr:nvSpPr>
        <cdr:cNvPr id="6" name="TextBox 5"/>
        <cdr:cNvSpPr txBox="1"/>
      </cdr:nvSpPr>
      <cdr:spPr>
        <a:xfrm xmlns:a="http://schemas.openxmlformats.org/drawingml/2006/main">
          <a:off x="2743200" y="2998214"/>
          <a:ext cx="685800" cy="4626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7.2%</a:t>
          </a:r>
          <a:endParaRPr lang="en-US" sz="1200" dirty="0"/>
        </a:p>
      </cdr:txBody>
    </cdr:sp>
  </cdr:relSizeAnchor>
  <cdr:relSizeAnchor xmlns:cdr="http://schemas.openxmlformats.org/drawingml/2006/chartDrawing">
    <cdr:from>
      <cdr:x>0.38596</cdr:x>
      <cdr:y>0.3659</cdr:y>
    </cdr:from>
    <cdr:to>
      <cdr:x>0.44737</cdr:x>
      <cdr:y>0.44403</cdr:y>
    </cdr:to>
    <cdr:sp macro="" textlink="">
      <cdr:nvSpPr>
        <cdr:cNvPr id="7" name="TextBox 6"/>
        <cdr:cNvSpPr txBox="1"/>
      </cdr:nvSpPr>
      <cdr:spPr>
        <a:xfrm xmlns:a="http://schemas.openxmlformats.org/drawingml/2006/main">
          <a:off x="3352800" y="1784445"/>
          <a:ext cx="533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44%</a:t>
          </a:r>
          <a:endParaRPr lang="en-US" sz="1200" dirty="0"/>
        </a:p>
      </cdr:txBody>
    </cdr:sp>
  </cdr:relSizeAnchor>
  <cdr:relSizeAnchor xmlns:cdr="http://schemas.openxmlformats.org/drawingml/2006/chartDrawing">
    <cdr:from>
      <cdr:x>0.42079</cdr:x>
      <cdr:y>0.33465</cdr:y>
    </cdr:from>
    <cdr:to>
      <cdr:x>0.49974</cdr:x>
      <cdr:y>0.4284</cdr:y>
    </cdr:to>
    <cdr:sp macro="" textlink="">
      <cdr:nvSpPr>
        <cdr:cNvPr id="8" name="TextBox 7"/>
        <cdr:cNvSpPr txBox="1"/>
      </cdr:nvSpPr>
      <cdr:spPr>
        <a:xfrm xmlns:a="http://schemas.openxmlformats.org/drawingml/2006/main">
          <a:off x="3655303" y="1632045"/>
          <a:ext cx="685823"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46.9%</a:t>
          </a:r>
          <a:endParaRPr lang="en-US" sz="1200" dirty="0"/>
        </a:p>
      </cdr:txBody>
    </cdr:sp>
  </cdr:relSizeAnchor>
  <cdr:relSizeAnchor xmlns:cdr="http://schemas.openxmlformats.org/drawingml/2006/chartDrawing">
    <cdr:from>
      <cdr:x>0.70283</cdr:x>
      <cdr:y>0.45965</cdr:y>
    </cdr:from>
    <cdr:to>
      <cdr:x>0.75831</cdr:x>
      <cdr:y>0.50653</cdr:y>
    </cdr:to>
    <cdr:sp macro="" textlink="">
      <cdr:nvSpPr>
        <cdr:cNvPr id="9" name="TextBox 8"/>
        <cdr:cNvSpPr txBox="1"/>
      </cdr:nvSpPr>
      <cdr:spPr>
        <a:xfrm xmlns:a="http://schemas.openxmlformats.org/drawingml/2006/main">
          <a:off x="6105383" y="2241645"/>
          <a:ext cx="481937"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30%</a:t>
          </a:r>
          <a:endParaRPr lang="en-US" sz="1100" dirty="0"/>
        </a:p>
      </cdr:txBody>
    </cdr:sp>
  </cdr:relSizeAnchor>
  <cdr:relSizeAnchor xmlns:cdr="http://schemas.openxmlformats.org/drawingml/2006/chartDrawing">
    <cdr:from>
      <cdr:x>0.12143</cdr:x>
      <cdr:y>0.75954</cdr:y>
    </cdr:from>
    <cdr:to>
      <cdr:x>0.21635</cdr:x>
      <cdr:y>0.85329</cdr:y>
    </cdr:to>
    <cdr:sp macro="" textlink="">
      <cdr:nvSpPr>
        <cdr:cNvPr id="10" name="TextBox 9"/>
        <cdr:cNvSpPr txBox="1"/>
      </cdr:nvSpPr>
      <cdr:spPr>
        <a:xfrm xmlns:a="http://schemas.openxmlformats.org/drawingml/2006/main">
          <a:off x="1110345" y="4051362"/>
          <a:ext cx="867948" cy="5000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smtClean="0"/>
            <a:t>(</a:t>
          </a:r>
          <a:r>
            <a:rPr lang="en-US" sz="1200" i="1" dirty="0" smtClean="0"/>
            <a:t>n </a:t>
          </a:r>
          <a:r>
            <a:rPr lang="en-US" sz="1200" dirty="0" smtClean="0"/>
            <a:t>= 332)</a:t>
          </a:r>
          <a:endParaRPr lang="en-US" sz="1200" dirty="0"/>
        </a:p>
      </cdr:txBody>
    </cdr:sp>
  </cdr:relSizeAnchor>
  <cdr:relSizeAnchor xmlns:cdr="http://schemas.openxmlformats.org/drawingml/2006/chartDrawing">
    <cdr:from>
      <cdr:x>0.54288</cdr:x>
      <cdr:y>0.75798</cdr:y>
    </cdr:from>
    <cdr:to>
      <cdr:x>0.64357</cdr:x>
      <cdr:y>0.81478</cdr:y>
    </cdr:to>
    <cdr:sp macro="" textlink="">
      <cdr:nvSpPr>
        <cdr:cNvPr id="11" name="TextBox 10"/>
        <cdr:cNvSpPr txBox="1"/>
      </cdr:nvSpPr>
      <cdr:spPr>
        <a:xfrm xmlns:a="http://schemas.openxmlformats.org/drawingml/2006/main">
          <a:off x="4964061" y="4043050"/>
          <a:ext cx="920709" cy="3029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a:t>
          </a:r>
          <a:r>
            <a:rPr lang="en-US" sz="1200" i="1" dirty="0" smtClean="0"/>
            <a:t>n </a:t>
          </a:r>
          <a:r>
            <a:rPr lang="en-US" sz="1200" dirty="0" smtClean="0"/>
            <a:t>= 259)</a:t>
          </a:r>
          <a:endParaRPr lang="en-US" sz="1200" dirty="0"/>
        </a:p>
      </cdr:txBody>
    </cdr:sp>
  </cdr:relSizeAnchor>
  <cdr:relSizeAnchor xmlns:cdr="http://schemas.openxmlformats.org/drawingml/2006/chartDrawing">
    <cdr:from>
      <cdr:x>0.68947</cdr:x>
      <cdr:y>0.79656</cdr:y>
    </cdr:from>
    <cdr:to>
      <cdr:x>0.77719</cdr:x>
      <cdr:y>0.84136</cdr:y>
    </cdr:to>
    <cdr:sp macro="" textlink="">
      <cdr:nvSpPr>
        <cdr:cNvPr id="12" name="TextBox 11"/>
        <cdr:cNvSpPr txBox="1"/>
      </cdr:nvSpPr>
      <cdr:spPr>
        <a:xfrm xmlns:a="http://schemas.openxmlformats.org/drawingml/2006/main">
          <a:off x="6304544" y="4248873"/>
          <a:ext cx="802111" cy="2389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smtClean="0"/>
            <a:t>(</a:t>
          </a:r>
          <a:r>
            <a:rPr lang="en-US" sz="1200" i="1" dirty="0" smtClean="0"/>
            <a:t>n </a:t>
          </a:r>
          <a:r>
            <a:rPr lang="en-US" sz="1200" dirty="0" smtClean="0"/>
            <a:t>= 10)</a:t>
          </a:r>
          <a:endParaRPr lang="en-US" sz="1200" dirty="0"/>
        </a:p>
      </cdr:txBody>
    </cdr:sp>
  </cdr:relSizeAnchor>
</c:userShapes>
</file>

<file path=ppt/drawings/drawing6.xml><?xml version="1.0" encoding="utf-8"?>
<c:userShapes xmlns:c="http://schemas.openxmlformats.org/drawingml/2006/chart">
  <cdr:relSizeAnchor xmlns:cdr="http://schemas.openxmlformats.org/drawingml/2006/chartDrawing">
    <cdr:from>
      <cdr:x>0.62234</cdr:x>
      <cdr:y>0.5029</cdr:y>
    </cdr:from>
    <cdr:to>
      <cdr:x>0.72872</cdr:x>
      <cdr:y>0.58996</cdr:y>
    </cdr:to>
    <cdr:sp macro="" textlink="">
      <cdr:nvSpPr>
        <cdr:cNvPr id="3" name="TextBox 2"/>
        <cdr:cNvSpPr txBox="1"/>
      </cdr:nvSpPr>
      <cdr:spPr>
        <a:xfrm xmlns:a="http://schemas.openxmlformats.org/drawingml/2006/main">
          <a:off x="4457700" y="2130988"/>
          <a:ext cx="761979" cy="3689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28.1%</a:t>
          </a:r>
          <a:endParaRPr lang="en-US" sz="1600" dirty="0"/>
        </a:p>
      </cdr:txBody>
    </cdr:sp>
  </cdr:relSizeAnchor>
</c:userShapes>
</file>

<file path=ppt/drawings/drawing7.xml><?xml version="1.0" encoding="utf-8"?>
<c:userShapes xmlns:c="http://schemas.openxmlformats.org/drawingml/2006/chart">
  <cdr:relSizeAnchor xmlns:cdr="http://schemas.openxmlformats.org/drawingml/2006/chartDrawing">
    <cdr:from>
      <cdr:x>0.44248</cdr:x>
      <cdr:y>0.07843</cdr:y>
    </cdr:from>
    <cdr:to>
      <cdr:x>0.57522</cdr:x>
      <cdr:y>0.21569</cdr:y>
    </cdr:to>
    <cdr:sp macro="" textlink="">
      <cdr:nvSpPr>
        <cdr:cNvPr id="2" name="TextBox 1"/>
        <cdr:cNvSpPr txBox="1"/>
      </cdr:nvSpPr>
      <cdr:spPr>
        <a:xfrm xmlns:a="http://schemas.openxmlformats.org/drawingml/2006/main">
          <a:off x="3810000" y="304800"/>
          <a:ext cx="1143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0.45133</cdr:x>
      <cdr:y>0.10634</cdr:y>
    </cdr:from>
    <cdr:to>
      <cdr:x>0.56637</cdr:x>
      <cdr:y>0.21569</cdr:y>
    </cdr:to>
    <cdr:sp macro="" textlink="">
      <cdr:nvSpPr>
        <cdr:cNvPr id="3" name="TextBox 2"/>
        <cdr:cNvSpPr txBox="1"/>
      </cdr:nvSpPr>
      <cdr:spPr>
        <a:xfrm xmlns:a="http://schemas.openxmlformats.org/drawingml/2006/main">
          <a:off x="3886200" y="413266"/>
          <a:ext cx="990600" cy="4249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t>86%</a:t>
          </a:r>
          <a:endParaRPr lang="en-US" sz="1800" dirty="0"/>
        </a:p>
      </cdr:txBody>
    </cdr:sp>
  </cdr:relSizeAnchor>
</c:userShapes>
</file>

<file path=ppt/drawings/drawing8.xml><?xml version="1.0" encoding="utf-8"?>
<c:userShapes xmlns:c="http://schemas.openxmlformats.org/drawingml/2006/chart">
  <cdr:relSizeAnchor xmlns:cdr="http://schemas.openxmlformats.org/drawingml/2006/chartDrawing">
    <cdr:from>
      <cdr:x>0.25234</cdr:x>
      <cdr:y>0.64583</cdr:y>
    </cdr:from>
    <cdr:to>
      <cdr:x>0.42933</cdr:x>
      <cdr:y>0.73958</cdr:y>
    </cdr:to>
    <cdr:sp macro="" textlink="">
      <cdr:nvSpPr>
        <cdr:cNvPr id="2" name="TextBox 1"/>
        <cdr:cNvSpPr txBox="1"/>
      </cdr:nvSpPr>
      <cdr:spPr>
        <a:xfrm xmlns:a="http://schemas.openxmlformats.org/drawingml/2006/main">
          <a:off x="2057400" y="2362200"/>
          <a:ext cx="1443071"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t>19.9%</a:t>
          </a:r>
          <a:endParaRPr lang="en-US" sz="1800" dirty="0"/>
        </a:p>
      </cdr:txBody>
    </cdr:sp>
  </cdr:relSizeAnchor>
  <cdr:relSizeAnchor xmlns:cdr="http://schemas.openxmlformats.org/drawingml/2006/chartDrawing">
    <cdr:from>
      <cdr:x>0.4486</cdr:x>
      <cdr:y>0.70833</cdr:y>
    </cdr:from>
    <cdr:to>
      <cdr:x>0.57249</cdr:x>
      <cdr:y>0.78646</cdr:y>
    </cdr:to>
    <cdr:sp macro="" textlink="">
      <cdr:nvSpPr>
        <cdr:cNvPr id="3" name="TextBox 2"/>
        <cdr:cNvSpPr txBox="1"/>
      </cdr:nvSpPr>
      <cdr:spPr>
        <a:xfrm xmlns:a="http://schemas.openxmlformats.org/drawingml/2006/main">
          <a:off x="3657600" y="2590800"/>
          <a:ext cx="1010125" cy="2857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t>13.3%</a:t>
          </a:r>
          <a:endParaRPr lang="en-US" sz="1800" dirty="0"/>
        </a:p>
      </cdr:txBody>
    </cdr:sp>
  </cdr:relSizeAnchor>
</c:userShapes>
</file>

<file path=ppt/drawings/drawing9.xml><?xml version="1.0" encoding="utf-8"?>
<c:userShapes xmlns:c="http://schemas.openxmlformats.org/drawingml/2006/chart">
  <cdr:relSizeAnchor xmlns:cdr="http://schemas.openxmlformats.org/drawingml/2006/chartDrawing">
    <cdr:from>
      <cdr:x>0.66337</cdr:x>
      <cdr:y>0.74488</cdr:y>
    </cdr:from>
    <cdr:to>
      <cdr:x>0.73267</cdr:x>
      <cdr:y>0.849</cdr:y>
    </cdr:to>
    <cdr:sp macro="" textlink="">
      <cdr:nvSpPr>
        <cdr:cNvPr id="2" name="TextBox 1"/>
        <cdr:cNvSpPr txBox="1"/>
      </cdr:nvSpPr>
      <cdr:spPr>
        <a:xfrm xmlns:a="http://schemas.openxmlformats.org/drawingml/2006/main">
          <a:off x="5105400" y="3292072"/>
          <a:ext cx="533400" cy="4601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t>4.9</a:t>
          </a:r>
          <a:endParaRPr lang="en-US" sz="1400" dirty="0"/>
        </a:p>
      </cdr:txBody>
    </cdr:sp>
  </cdr:relSizeAnchor>
  <cdr:relSizeAnchor xmlns:cdr="http://schemas.openxmlformats.org/drawingml/2006/chartDrawing">
    <cdr:from>
      <cdr:x>0.15842</cdr:x>
      <cdr:y>0.73273</cdr:y>
    </cdr:from>
    <cdr:to>
      <cdr:x>0.22772</cdr:x>
      <cdr:y>0.81928</cdr:y>
    </cdr:to>
    <cdr:sp macro="" textlink="">
      <cdr:nvSpPr>
        <cdr:cNvPr id="3" name="TextBox 2"/>
        <cdr:cNvSpPr txBox="1"/>
      </cdr:nvSpPr>
      <cdr:spPr>
        <a:xfrm xmlns:a="http://schemas.openxmlformats.org/drawingml/2006/main">
          <a:off x="1219200" y="3238382"/>
          <a:ext cx="533400" cy="3824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t>5.7</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2276DF7F-6525-4597-98C1-16DBAF6BB8D7}" type="datetimeFigureOut">
              <a:rPr lang="en-US" smtClean="0"/>
              <a:t>5/1/15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2494B7D0-53C6-4081-8F8C-748D48AD3744}" type="slidenum">
              <a:rPr lang="en-US" smtClean="0"/>
              <a:t>‹#›</a:t>
            </a:fld>
            <a:endParaRPr lang="en-US"/>
          </a:p>
        </p:txBody>
      </p:sp>
    </p:spTree>
    <p:extLst>
      <p:ext uri="{BB962C8B-B14F-4D97-AF65-F5344CB8AC3E}">
        <p14:creationId xmlns:p14="http://schemas.microsoft.com/office/powerpoint/2010/main" val="3070305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1</a:t>
            </a:fld>
            <a:endParaRPr lang="en-US"/>
          </a:p>
        </p:txBody>
      </p:sp>
    </p:spTree>
    <p:extLst>
      <p:ext uri="{BB962C8B-B14F-4D97-AF65-F5344CB8AC3E}">
        <p14:creationId xmlns:p14="http://schemas.microsoft.com/office/powerpoint/2010/main" val="2125133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10</a:t>
            </a:fld>
            <a:endParaRPr lang="en-US"/>
          </a:p>
        </p:txBody>
      </p:sp>
    </p:spTree>
    <p:extLst>
      <p:ext uri="{BB962C8B-B14F-4D97-AF65-F5344CB8AC3E}">
        <p14:creationId xmlns:p14="http://schemas.microsoft.com/office/powerpoint/2010/main" val="1926769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11</a:t>
            </a:fld>
            <a:endParaRPr lang="en-US"/>
          </a:p>
        </p:txBody>
      </p:sp>
    </p:spTree>
    <p:extLst>
      <p:ext uri="{BB962C8B-B14F-4D97-AF65-F5344CB8AC3E}">
        <p14:creationId xmlns:p14="http://schemas.microsoft.com/office/powerpoint/2010/main" val="1447029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12</a:t>
            </a:fld>
            <a:endParaRPr lang="en-US"/>
          </a:p>
        </p:txBody>
      </p:sp>
    </p:spTree>
    <p:extLst>
      <p:ext uri="{BB962C8B-B14F-4D97-AF65-F5344CB8AC3E}">
        <p14:creationId xmlns:p14="http://schemas.microsoft.com/office/powerpoint/2010/main" val="1585713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13</a:t>
            </a:fld>
            <a:endParaRPr lang="en-US"/>
          </a:p>
        </p:txBody>
      </p:sp>
    </p:spTree>
    <p:extLst>
      <p:ext uri="{BB962C8B-B14F-4D97-AF65-F5344CB8AC3E}">
        <p14:creationId xmlns:p14="http://schemas.microsoft.com/office/powerpoint/2010/main" val="3635183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14</a:t>
            </a:fld>
            <a:endParaRPr lang="en-US"/>
          </a:p>
        </p:txBody>
      </p:sp>
    </p:spTree>
    <p:extLst>
      <p:ext uri="{BB962C8B-B14F-4D97-AF65-F5344CB8AC3E}">
        <p14:creationId xmlns:p14="http://schemas.microsoft.com/office/powerpoint/2010/main" val="3031640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15</a:t>
            </a:fld>
            <a:endParaRPr lang="en-US"/>
          </a:p>
        </p:txBody>
      </p:sp>
    </p:spTree>
    <p:extLst>
      <p:ext uri="{BB962C8B-B14F-4D97-AF65-F5344CB8AC3E}">
        <p14:creationId xmlns:p14="http://schemas.microsoft.com/office/powerpoint/2010/main" val="928577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16</a:t>
            </a:fld>
            <a:endParaRPr lang="en-US"/>
          </a:p>
        </p:txBody>
      </p:sp>
    </p:spTree>
    <p:extLst>
      <p:ext uri="{BB962C8B-B14F-4D97-AF65-F5344CB8AC3E}">
        <p14:creationId xmlns:p14="http://schemas.microsoft.com/office/powerpoint/2010/main" val="2142410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17</a:t>
            </a:fld>
            <a:endParaRPr lang="en-US"/>
          </a:p>
        </p:txBody>
      </p:sp>
    </p:spTree>
    <p:extLst>
      <p:ext uri="{BB962C8B-B14F-4D97-AF65-F5344CB8AC3E}">
        <p14:creationId xmlns:p14="http://schemas.microsoft.com/office/powerpoint/2010/main" val="2991032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18</a:t>
            </a:fld>
            <a:endParaRPr lang="en-US"/>
          </a:p>
        </p:txBody>
      </p:sp>
    </p:spTree>
    <p:extLst>
      <p:ext uri="{BB962C8B-B14F-4D97-AF65-F5344CB8AC3E}">
        <p14:creationId xmlns:p14="http://schemas.microsoft.com/office/powerpoint/2010/main" val="4114571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19</a:t>
            </a:fld>
            <a:endParaRPr lang="en-US"/>
          </a:p>
        </p:txBody>
      </p:sp>
    </p:spTree>
    <p:extLst>
      <p:ext uri="{BB962C8B-B14F-4D97-AF65-F5344CB8AC3E}">
        <p14:creationId xmlns:p14="http://schemas.microsoft.com/office/powerpoint/2010/main" val="416736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2</a:t>
            </a:fld>
            <a:endParaRPr lang="en-US"/>
          </a:p>
        </p:txBody>
      </p:sp>
    </p:spTree>
    <p:extLst>
      <p:ext uri="{BB962C8B-B14F-4D97-AF65-F5344CB8AC3E}">
        <p14:creationId xmlns:p14="http://schemas.microsoft.com/office/powerpoint/2010/main" val="3595470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20</a:t>
            </a:fld>
            <a:endParaRPr lang="en-US"/>
          </a:p>
        </p:txBody>
      </p:sp>
    </p:spTree>
    <p:extLst>
      <p:ext uri="{BB962C8B-B14F-4D97-AF65-F5344CB8AC3E}">
        <p14:creationId xmlns:p14="http://schemas.microsoft.com/office/powerpoint/2010/main" val="8471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21</a:t>
            </a:fld>
            <a:endParaRPr lang="en-US"/>
          </a:p>
        </p:txBody>
      </p:sp>
    </p:spTree>
    <p:extLst>
      <p:ext uri="{BB962C8B-B14F-4D97-AF65-F5344CB8AC3E}">
        <p14:creationId xmlns:p14="http://schemas.microsoft.com/office/powerpoint/2010/main" val="781441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22</a:t>
            </a:fld>
            <a:endParaRPr lang="en-US"/>
          </a:p>
        </p:txBody>
      </p:sp>
    </p:spTree>
    <p:extLst>
      <p:ext uri="{BB962C8B-B14F-4D97-AF65-F5344CB8AC3E}">
        <p14:creationId xmlns:p14="http://schemas.microsoft.com/office/powerpoint/2010/main" val="981725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494B7D0-53C6-4081-8F8C-748D48AD3744}" type="slidenum">
              <a:rPr lang="en-US" smtClean="0"/>
              <a:t>23</a:t>
            </a:fld>
            <a:endParaRPr lang="en-US"/>
          </a:p>
        </p:txBody>
      </p:sp>
    </p:spTree>
    <p:extLst>
      <p:ext uri="{BB962C8B-B14F-4D97-AF65-F5344CB8AC3E}">
        <p14:creationId xmlns:p14="http://schemas.microsoft.com/office/powerpoint/2010/main" val="2502392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24</a:t>
            </a:fld>
            <a:endParaRPr lang="en-US"/>
          </a:p>
        </p:txBody>
      </p:sp>
    </p:spTree>
    <p:extLst>
      <p:ext uri="{BB962C8B-B14F-4D97-AF65-F5344CB8AC3E}">
        <p14:creationId xmlns:p14="http://schemas.microsoft.com/office/powerpoint/2010/main" val="2158375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25</a:t>
            </a:fld>
            <a:endParaRPr lang="en-US"/>
          </a:p>
        </p:txBody>
      </p:sp>
    </p:spTree>
    <p:extLst>
      <p:ext uri="{BB962C8B-B14F-4D97-AF65-F5344CB8AC3E}">
        <p14:creationId xmlns:p14="http://schemas.microsoft.com/office/powerpoint/2010/main" val="1960741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26</a:t>
            </a:fld>
            <a:endParaRPr lang="en-US"/>
          </a:p>
        </p:txBody>
      </p:sp>
    </p:spTree>
    <p:extLst>
      <p:ext uri="{BB962C8B-B14F-4D97-AF65-F5344CB8AC3E}">
        <p14:creationId xmlns:p14="http://schemas.microsoft.com/office/powerpoint/2010/main" val="419342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27</a:t>
            </a:fld>
            <a:endParaRPr lang="en-US"/>
          </a:p>
        </p:txBody>
      </p:sp>
    </p:spTree>
    <p:extLst>
      <p:ext uri="{BB962C8B-B14F-4D97-AF65-F5344CB8AC3E}">
        <p14:creationId xmlns:p14="http://schemas.microsoft.com/office/powerpoint/2010/main" val="175465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a:t>
            </a:r>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29</a:t>
            </a:fld>
            <a:endParaRPr lang="en-US"/>
          </a:p>
        </p:txBody>
      </p:sp>
    </p:spTree>
    <p:extLst>
      <p:ext uri="{BB962C8B-B14F-4D97-AF65-F5344CB8AC3E}">
        <p14:creationId xmlns:p14="http://schemas.microsoft.com/office/powerpoint/2010/main" val="489597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31</a:t>
            </a:fld>
            <a:endParaRPr lang="en-US"/>
          </a:p>
        </p:txBody>
      </p:sp>
    </p:spTree>
    <p:extLst>
      <p:ext uri="{BB962C8B-B14F-4D97-AF65-F5344CB8AC3E}">
        <p14:creationId xmlns:p14="http://schemas.microsoft.com/office/powerpoint/2010/main" val="315811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94B7D0-53C6-4081-8F8C-748D48AD3744}" type="slidenum">
              <a:rPr lang="en-US" smtClean="0"/>
              <a:t>3</a:t>
            </a:fld>
            <a:endParaRPr lang="en-US"/>
          </a:p>
        </p:txBody>
      </p:sp>
    </p:spTree>
    <p:extLst>
      <p:ext uri="{BB962C8B-B14F-4D97-AF65-F5344CB8AC3E}">
        <p14:creationId xmlns:p14="http://schemas.microsoft.com/office/powerpoint/2010/main" val="2061055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33</a:t>
            </a:fld>
            <a:endParaRPr lang="en-US"/>
          </a:p>
        </p:txBody>
      </p:sp>
    </p:spTree>
    <p:extLst>
      <p:ext uri="{BB962C8B-B14F-4D97-AF65-F5344CB8AC3E}">
        <p14:creationId xmlns:p14="http://schemas.microsoft.com/office/powerpoint/2010/main" val="3879203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34</a:t>
            </a:fld>
            <a:endParaRPr lang="en-US"/>
          </a:p>
        </p:txBody>
      </p:sp>
    </p:spTree>
    <p:extLst>
      <p:ext uri="{BB962C8B-B14F-4D97-AF65-F5344CB8AC3E}">
        <p14:creationId xmlns:p14="http://schemas.microsoft.com/office/powerpoint/2010/main" val="3825625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36</a:t>
            </a:fld>
            <a:endParaRPr lang="en-US"/>
          </a:p>
        </p:txBody>
      </p:sp>
    </p:spTree>
    <p:extLst>
      <p:ext uri="{BB962C8B-B14F-4D97-AF65-F5344CB8AC3E}">
        <p14:creationId xmlns:p14="http://schemas.microsoft.com/office/powerpoint/2010/main" val="1321793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37</a:t>
            </a:fld>
            <a:endParaRPr lang="en-US"/>
          </a:p>
        </p:txBody>
      </p:sp>
    </p:spTree>
    <p:extLst>
      <p:ext uri="{BB962C8B-B14F-4D97-AF65-F5344CB8AC3E}">
        <p14:creationId xmlns:p14="http://schemas.microsoft.com/office/powerpoint/2010/main" val="3801409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endParaRPr>
          </a:p>
        </p:txBody>
      </p:sp>
      <p:sp>
        <p:nvSpPr>
          <p:cNvPr id="4" name="Slide Number Placeholder 3"/>
          <p:cNvSpPr>
            <a:spLocks noGrp="1"/>
          </p:cNvSpPr>
          <p:nvPr>
            <p:ph type="sldNum" sz="quarter" idx="10"/>
          </p:nvPr>
        </p:nvSpPr>
        <p:spPr/>
        <p:txBody>
          <a:bodyPr/>
          <a:lstStyle/>
          <a:p>
            <a:fld id="{2494B7D0-53C6-4081-8F8C-748D48AD3744}" type="slidenum">
              <a:rPr lang="en-US" smtClean="0"/>
              <a:t>38</a:t>
            </a:fld>
            <a:endParaRPr lang="en-US"/>
          </a:p>
        </p:txBody>
      </p:sp>
    </p:spTree>
    <p:extLst>
      <p:ext uri="{BB962C8B-B14F-4D97-AF65-F5344CB8AC3E}">
        <p14:creationId xmlns:p14="http://schemas.microsoft.com/office/powerpoint/2010/main" val="1181886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39</a:t>
            </a:fld>
            <a:endParaRPr lang="en-US"/>
          </a:p>
        </p:txBody>
      </p:sp>
    </p:spTree>
    <p:extLst>
      <p:ext uri="{BB962C8B-B14F-4D97-AF65-F5344CB8AC3E}">
        <p14:creationId xmlns:p14="http://schemas.microsoft.com/office/powerpoint/2010/main" val="3585196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41</a:t>
            </a:fld>
            <a:endParaRPr lang="en-US"/>
          </a:p>
        </p:txBody>
      </p:sp>
    </p:spTree>
    <p:extLst>
      <p:ext uri="{BB962C8B-B14F-4D97-AF65-F5344CB8AC3E}">
        <p14:creationId xmlns:p14="http://schemas.microsoft.com/office/powerpoint/2010/main" val="478736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4</a:t>
            </a:fld>
            <a:endParaRPr lang="en-US"/>
          </a:p>
        </p:txBody>
      </p:sp>
    </p:spTree>
    <p:extLst>
      <p:ext uri="{BB962C8B-B14F-4D97-AF65-F5344CB8AC3E}">
        <p14:creationId xmlns:p14="http://schemas.microsoft.com/office/powerpoint/2010/main" val="395990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5</a:t>
            </a:fld>
            <a:endParaRPr lang="en-US"/>
          </a:p>
        </p:txBody>
      </p:sp>
    </p:spTree>
    <p:extLst>
      <p:ext uri="{BB962C8B-B14F-4D97-AF65-F5344CB8AC3E}">
        <p14:creationId xmlns:p14="http://schemas.microsoft.com/office/powerpoint/2010/main" val="1451178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6</a:t>
            </a:fld>
            <a:endParaRPr lang="en-US"/>
          </a:p>
        </p:txBody>
      </p:sp>
    </p:spTree>
    <p:extLst>
      <p:ext uri="{BB962C8B-B14F-4D97-AF65-F5344CB8AC3E}">
        <p14:creationId xmlns:p14="http://schemas.microsoft.com/office/powerpoint/2010/main" val="4049357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4B7D0-53C6-4081-8F8C-748D48AD3744}" type="slidenum">
              <a:rPr lang="en-US" smtClean="0"/>
              <a:t>7</a:t>
            </a:fld>
            <a:endParaRPr lang="en-US"/>
          </a:p>
        </p:txBody>
      </p:sp>
    </p:spTree>
    <p:extLst>
      <p:ext uri="{BB962C8B-B14F-4D97-AF65-F5344CB8AC3E}">
        <p14:creationId xmlns:p14="http://schemas.microsoft.com/office/powerpoint/2010/main" val="871725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494B7D0-53C6-4081-8F8C-748D48AD3744}" type="slidenum">
              <a:rPr lang="en-US" smtClean="0"/>
              <a:t>8</a:t>
            </a:fld>
            <a:endParaRPr lang="en-US"/>
          </a:p>
        </p:txBody>
      </p:sp>
    </p:spTree>
    <p:extLst>
      <p:ext uri="{BB962C8B-B14F-4D97-AF65-F5344CB8AC3E}">
        <p14:creationId xmlns:p14="http://schemas.microsoft.com/office/powerpoint/2010/main" val="3792011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494B7D0-53C6-4081-8F8C-748D48AD3744}" type="slidenum">
              <a:rPr lang="en-US" smtClean="0"/>
              <a:t>9</a:t>
            </a:fld>
            <a:endParaRPr lang="en-US"/>
          </a:p>
        </p:txBody>
      </p:sp>
    </p:spTree>
    <p:extLst>
      <p:ext uri="{BB962C8B-B14F-4D97-AF65-F5344CB8AC3E}">
        <p14:creationId xmlns:p14="http://schemas.microsoft.com/office/powerpoint/2010/main" val="38985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5EBF1C-9C5B-4127-8424-C1ED7EA22971}" type="datetimeFigureOut">
              <a:rPr lang="en-US" smtClean="0"/>
              <a:t>5/1/15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761A7-D30D-48AE-960D-25AC4EE4345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EBF1C-9C5B-4127-8424-C1ED7EA22971}" type="datetimeFigureOut">
              <a:rPr lang="en-US" smtClean="0"/>
              <a:t>5/1/15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761A7-D30D-48AE-960D-25AC4EE434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5EBF1C-9C5B-4127-8424-C1ED7EA22971}" type="datetimeFigureOut">
              <a:rPr lang="en-US" smtClean="0"/>
              <a:t>5/1/15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761A7-D30D-48AE-960D-25AC4EE4345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EBF1C-9C5B-4127-8424-C1ED7EA22971}" type="datetimeFigureOut">
              <a:rPr lang="en-US" smtClean="0"/>
              <a:t>5/1/15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761A7-D30D-48AE-960D-25AC4EE434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EBF1C-9C5B-4127-8424-C1ED7EA22971}" type="datetimeFigureOut">
              <a:rPr lang="en-US" smtClean="0"/>
              <a:t>5/1/15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761A7-D30D-48AE-960D-25AC4EE4345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5EBF1C-9C5B-4127-8424-C1ED7EA22971}" type="datetimeFigureOut">
              <a:rPr lang="en-US" smtClean="0"/>
              <a:t>5/1/15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761A7-D30D-48AE-960D-25AC4EE434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5EBF1C-9C5B-4127-8424-C1ED7EA22971}" type="datetimeFigureOut">
              <a:rPr lang="en-US" smtClean="0"/>
              <a:t>5/1/15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8761A7-D30D-48AE-960D-25AC4EE4345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5EBF1C-9C5B-4127-8424-C1ED7EA22971}" type="datetimeFigureOut">
              <a:rPr lang="en-US" smtClean="0"/>
              <a:t>5/1/15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761A7-D30D-48AE-960D-25AC4EE434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EBF1C-9C5B-4127-8424-C1ED7EA22971}" type="datetimeFigureOut">
              <a:rPr lang="en-US" smtClean="0"/>
              <a:t>5/1/15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8761A7-D30D-48AE-960D-25AC4EE434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EBF1C-9C5B-4127-8424-C1ED7EA22971}" type="datetimeFigureOut">
              <a:rPr lang="en-US" smtClean="0"/>
              <a:t>5/1/15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761A7-D30D-48AE-960D-25AC4EE4345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EBF1C-9C5B-4127-8424-C1ED7EA22971}" type="datetimeFigureOut">
              <a:rPr lang="en-US" smtClean="0"/>
              <a:t>5/1/15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761A7-D30D-48AE-960D-25AC4EE4345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C5EBF1C-9C5B-4127-8424-C1ED7EA22971}" type="datetimeFigureOut">
              <a:rPr lang="en-US" smtClean="0"/>
              <a:t>5/1/15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78761A7-D30D-48AE-960D-25AC4EE434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5" Type="http://schemas.openxmlformats.org/officeDocument/2006/relationships/image" Target="../media/image4.jp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hart" Target="../charts/char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chart" Target="../charts/chart17.xm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9.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4" Type="http://schemas.openxmlformats.org/officeDocument/2006/relationships/chart" Target="../charts/chart21.xm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1.xml.rels><?xml version="1.0" encoding="UTF-8" standalone="yes"?>
<Relationships xmlns="http://schemas.openxmlformats.org/package/2006/relationships"><Relationship Id="rId3" Type="http://schemas.openxmlformats.org/officeDocument/2006/relationships/hyperlink" Target="mailto:jennifer.jones@okstate.edu" TargetMode="External"/><Relationship Id="rId4" Type="http://schemas.openxmlformats.org/officeDocument/2006/relationships/hyperlink" Target="mailto:kami.gallus@okstate.edu" TargetMode="External"/><Relationship Id="rId5" Type="http://schemas.openxmlformats.org/officeDocument/2006/relationships/hyperlink" Target="http://www.nationalcoreindicators.org/" TargetMode="External"/><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hyperlink" Target="mailto:genny.gordon@okdhs.org" TargetMode="External"/><Relationship Id="rId9"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2" y="914400"/>
            <a:ext cx="9144000" cy="2438400"/>
          </a:xfrm>
        </p:spPr>
        <p:txBody>
          <a:bodyPr>
            <a:noAutofit/>
          </a:bodyPr>
          <a:lstStyle/>
          <a:p>
            <a:pPr algn="ctr"/>
            <a:r>
              <a:rPr lang="en-US" sz="3600" dirty="0">
                <a:effectLst/>
              </a:rPr>
              <a:t>Using National Core Indicators Data to Understand the Experiences of Adults with Intellectual and Developmental Disabilities in </a:t>
            </a:r>
            <a:r>
              <a:rPr lang="en-US" sz="3600" dirty="0" smtClean="0">
                <a:effectLst/>
              </a:rPr>
              <a:t>Oklahoma</a:t>
            </a:r>
            <a:endParaRPr lang="en-US" sz="36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632" y="4320039"/>
            <a:ext cx="3297923" cy="177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Oklahoma Department of Human Ser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9525" cy="190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Oklahoma Department of Human Ser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5875"/>
            <a:ext cx="9525" cy="190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a:blip r:embed="rId5" cstate="print">
            <a:extLst>
              <a:ext uri="{28A0092B-C50C-407E-A947-70E740481C1C}">
                <a14:useLocalDpi xmlns:a14="http://schemas.microsoft.com/office/drawing/2010/main" val="0"/>
              </a:ext>
            </a:extLst>
          </a:blip>
          <a:stretch>
            <a:fillRect/>
          </a:stretch>
        </p:blipFill>
        <p:spPr>
          <a:xfrm>
            <a:off x="415024" y="4114800"/>
            <a:ext cx="2632976" cy="2122436"/>
          </a:xfrm>
          <a:prstGeom prst="rect">
            <a:avLst/>
          </a:prstGeom>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9164" y="4243087"/>
            <a:ext cx="2007192" cy="1926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8414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Autofit/>
          </a:bodyPr>
          <a:lstStyle/>
          <a:p>
            <a:r>
              <a:rPr lang="en-US" dirty="0" smtClean="0"/>
              <a:t>Oklahoma 2013-2014 Sampling Strategy</a:t>
            </a:r>
            <a:endParaRPr lang="en-US" dirty="0"/>
          </a:p>
        </p:txBody>
      </p:sp>
      <p:sp>
        <p:nvSpPr>
          <p:cNvPr id="3" name="Content Placeholder 2"/>
          <p:cNvSpPr>
            <a:spLocks noGrp="1"/>
          </p:cNvSpPr>
          <p:nvPr>
            <p:ph idx="1"/>
          </p:nvPr>
        </p:nvSpPr>
        <p:spPr/>
        <p:txBody>
          <a:bodyPr>
            <a:normAutofit/>
          </a:bodyPr>
          <a:lstStyle/>
          <a:p>
            <a:r>
              <a:rPr lang="en-US" dirty="0" smtClean="0"/>
              <a:t>Adults (18 and over)</a:t>
            </a:r>
          </a:p>
          <a:p>
            <a:r>
              <a:rPr lang="en-US" dirty="0" smtClean="0"/>
              <a:t>Receiving residential services through </a:t>
            </a:r>
          </a:p>
          <a:p>
            <a:pPr lvl="1"/>
            <a:r>
              <a:rPr lang="en-US" sz="2200" dirty="0" smtClean="0"/>
              <a:t>Community Waiver (Non-Class Members)</a:t>
            </a:r>
          </a:p>
          <a:p>
            <a:pPr lvl="1"/>
            <a:r>
              <a:rPr lang="en-US" sz="2200" dirty="0" smtClean="0"/>
              <a:t>Homeward Bound Waiver (Members of Plaintiff Class in Homeward Bound v. </a:t>
            </a:r>
            <a:r>
              <a:rPr lang="en-US" sz="2200" dirty="0" err="1" smtClean="0"/>
              <a:t>Hissom</a:t>
            </a:r>
            <a:r>
              <a:rPr lang="en-US" sz="2200" dirty="0" smtClean="0"/>
              <a:t> Memorial Center/Class Members)</a:t>
            </a:r>
          </a:p>
          <a:p>
            <a:r>
              <a:rPr lang="en-US" dirty="0"/>
              <a:t>No pre-screening procedures </a:t>
            </a:r>
          </a:p>
        </p:txBody>
      </p:sp>
    </p:spTree>
    <p:extLst>
      <p:ext uri="{BB962C8B-B14F-4D97-AF65-F5344CB8AC3E}">
        <p14:creationId xmlns:p14="http://schemas.microsoft.com/office/powerpoint/2010/main" val="3854223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Oklahoma 2013-2014 Sample</a:t>
            </a:r>
            <a:endParaRPr lang="en-US" dirty="0"/>
          </a:p>
        </p:txBody>
      </p:sp>
      <p:sp>
        <p:nvSpPr>
          <p:cNvPr id="3" name="Content Placeholder 2"/>
          <p:cNvSpPr>
            <a:spLocks noGrp="1"/>
          </p:cNvSpPr>
          <p:nvPr>
            <p:ph idx="1"/>
          </p:nvPr>
        </p:nvSpPr>
        <p:spPr>
          <a:xfrm>
            <a:off x="533400" y="1524000"/>
            <a:ext cx="8229600" cy="4525963"/>
          </a:xfrm>
        </p:spPr>
        <p:txBody>
          <a:bodyPr>
            <a:normAutofit/>
          </a:bodyPr>
          <a:lstStyle/>
          <a:p>
            <a:r>
              <a:rPr lang="en-US" sz="2800" b="1" dirty="0" smtClean="0"/>
              <a:t>Total Sample: </a:t>
            </a:r>
            <a:r>
              <a:rPr lang="en-US" sz="2800" b="1" i="1" dirty="0" smtClean="0"/>
              <a:t>N</a:t>
            </a:r>
            <a:r>
              <a:rPr lang="en-US" sz="2800" b="1" dirty="0" smtClean="0"/>
              <a:t> = 986</a:t>
            </a:r>
            <a:endParaRPr lang="en-US" sz="2800" dirty="0"/>
          </a:p>
          <a:p>
            <a:pPr lvl="1"/>
            <a:r>
              <a:rPr lang="en-US" sz="2400" b="1" i="1" dirty="0"/>
              <a:t>n</a:t>
            </a:r>
            <a:r>
              <a:rPr lang="en-US" sz="2400" b="1" dirty="0" smtClean="0"/>
              <a:t> = 400 </a:t>
            </a:r>
            <a:r>
              <a:rPr lang="en-US" sz="2400" dirty="0" smtClean="0"/>
              <a:t>individuals randomly selected from those receiving residential services</a:t>
            </a:r>
          </a:p>
          <a:p>
            <a:pPr lvl="2">
              <a:buClr>
                <a:srgbClr val="EF5F07"/>
              </a:buClr>
            </a:pPr>
            <a:r>
              <a:rPr lang="en-US" sz="2000" i="1" dirty="0"/>
              <a:t>n</a:t>
            </a:r>
            <a:r>
              <a:rPr lang="en-US" sz="2000" dirty="0"/>
              <a:t> =</a:t>
            </a:r>
            <a:r>
              <a:rPr lang="en-US" sz="2000" b="1" dirty="0"/>
              <a:t> </a:t>
            </a:r>
            <a:r>
              <a:rPr lang="en-US" sz="2200" dirty="0" smtClean="0"/>
              <a:t>302 Non-Class Members</a:t>
            </a:r>
          </a:p>
          <a:p>
            <a:pPr lvl="2">
              <a:buClr>
                <a:srgbClr val="EF5F07"/>
              </a:buClr>
            </a:pPr>
            <a:r>
              <a:rPr lang="en-US" sz="2000" i="1" dirty="0"/>
              <a:t>n</a:t>
            </a:r>
            <a:r>
              <a:rPr lang="en-US" sz="2000" dirty="0"/>
              <a:t> = </a:t>
            </a:r>
            <a:r>
              <a:rPr lang="en-US" sz="2200" dirty="0"/>
              <a:t>98 </a:t>
            </a:r>
            <a:r>
              <a:rPr lang="en-US" sz="2200" dirty="0" smtClean="0"/>
              <a:t>  Class Members</a:t>
            </a:r>
          </a:p>
          <a:p>
            <a:pPr lvl="1"/>
            <a:r>
              <a:rPr lang="en-US" sz="2400" b="1" i="1" dirty="0"/>
              <a:t>n</a:t>
            </a:r>
            <a:r>
              <a:rPr lang="en-US" sz="2400" b="1" dirty="0"/>
              <a:t> = 586</a:t>
            </a:r>
            <a:r>
              <a:rPr lang="en-US" sz="2400" dirty="0" smtClean="0"/>
              <a:t> Class Members not included in random sample</a:t>
            </a:r>
          </a:p>
          <a:p>
            <a:pPr marL="800100" lvl="1" indent="-342900"/>
            <a:endParaRPr lang="en-US" dirty="0" smtClean="0"/>
          </a:p>
        </p:txBody>
      </p:sp>
      <p:graphicFrame>
        <p:nvGraphicFramePr>
          <p:cNvPr id="4" name="Chart 3"/>
          <p:cNvGraphicFramePr/>
          <p:nvPr>
            <p:extLst>
              <p:ext uri="{D42A27DB-BD31-4B8C-83A1-F6EECF244321}">
                <p14:modId xmlns:p14="http://schemas.microsoft.com/office/powerpoint/2010/main" val="602446292"/>
              </p:ext>
            </p:extLst>
          </p:nvPr>
        </p:nvGraphicFramePr>
        <p:xfrm>
          <a:off x="6705600" y="6858000"/>
          <a:ext cx="4876800" cy="340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88493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Adult Consumer Survey:</a:t>
            </a:r>
            <a:br>
              <a:rPr lang="en-US" dirty="0" smtClean="0"/>
            </a:br>
            <a:r>
              <a:rPr lang="en-US" sz="2800" i="1" dirty="0" smtClean="0"/>
              <a:t>Data Collection Procedures</a:t>
            </a:r>
            <a:endParaRPr lang="en-US" sz="2800" i="1" dirty="0"/>
          </a:p>
        </p:txBody>
      </p:sp>
      <p:sp>
        <p:nvSpPr>
          <p:cNvPr id="3" name="Content Placeholder 2"/>
          <p:cNvSpPr>
            <a:spLocks noGrp="1"/>
          </p:cNvSpPr>
          <p:nvPr>
            <p:ph idx="1"/>
          </p:nvPr>
        </p:nvSpPr>
        <p:spPr>
          <a:xfrm>
            <a:off x="457200" y="1828800"/>
            <a:ext cx="8229600" cy="4876800"/>
          </a:xfrm>
        </p:spPr>
        <p:txBody>
          <a:bodyPr>
            <a:normAutofit/>
          </a:bodyPr>
          <a:lstStyle/>
          <a:p>
            <a:r>
              <a:rPr lang="en-US" dirty="0"/>
              <a:t>Standardized, </a:t>
            </a:r>
            <a:r>
              <a:rPr lang="en-US" dirty="0" smtClean="0"/>
              <a:t>face-to-face surveys with the individuals </a:t>
            </a:r>
            <a:r>
              <a:rPr lang="en-US" dirty="0"/>
              <a:t>receiving </a:t>
            </a:r>
            <a:r>
              <a:rPr lang="en-US" dirty="0" smtClean="0"/>
              <a:t>services</a:t>
            </a:r>
          </a:p>
          <a:p>
            <a:pPr lvl="1"/>
            <a:r>
              <a:rPr lang="en-US" sz="2200" dirty="0" smtClean="0"/>
              <a:t>Background Information </a:t>
            </a:r>
            <a:r>
              <a:rPr lang="en-US" sz="2100" dirty="0" smtClean="0"/>
              <a:t>(Case file/Direct Care Staff)</a:t>
            </a:r>
          </a:p>
          <a:p>
            <a:pPr lvl="1"/>
            <a:r>
              <a:rPr lang="en-US" sz="2200" dirty="0" smtClean="0"/>
              <a:t>Section I (no proxies allowed)</a:t>
            </a:r>
          </a:p>
          <a:p>
            <a:pPr lvl="1"/>
            <a:r>
              <a:rPr lang="en-US" sz="2200" dirty="0" smtClean="0"/>
              <a:t>Section II (proxies allowed)</a:t>
            </a:r>
          </a:p>
          <a:p>
            <a:r>
              <a:rPr lang="en-US" dirty="0" smtClean="0"/>
              <a:t>Surveys are conducted in </a:t>
            </a:r>
            <a:r>
              <a:rPr lang="en-US" dirty="0"/>
              <a:t>the individual’s </a:t>
            </a:r>
            <a:r>
              <a:rPr lang="en-US" dirty="0" smtClean="0"/>
              <a:t>home by trained OSU undergraduate and graduate students</a:t>
            </a:r>
            <a:endParaRPr lang="en-US" dirty="0"/>
          </a:p>
        </p:txBody>
      </p:sp>
    </p:spTree>
    <p:extLst>
      <p:ext uri="{BB962C8B-B14F-4D97-AF65-F5344CB8AC3E}">
        <p14:creationId xmlns:p14="http://schemas.microsoft.com/office/powerpoint/2010/main" val="21473872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sp>
        <p:nvSpPr>
          <p:cNvPr id="3" name="Text Placeholder 2"/>
          <p:cNvSpPr>
            <a:spLocks noGrp="1"/>
          </p:cNvSpPr>
          <p:nvPr>
            <p:ph type="body" idx="1"/>
          </p:nvPr>
        </p:nvSpPr>
        <p:spPr/>
        <p:txBody>
          <a:bodyPr/>
          <a:lstStyle/>
          <a:p>
            <a:r>
              <a:rPr lang="en-US" dirty="0" smtClean="0">
                <a:solidFill>
                  <a:schemeClr val="tx1"/>
                </a:solidFill>
              </a:rPr>
              <a:t>Profile of the 986 survey participants</a:t>
            </a:r>
            <a:endParaRPr lang="en-US" dirty="0">
              <a:solidFill>
                <a:schemeClr val="tx1"/>
              </a:solidFill>
            </a:endParaRPr>
          </a:p>
        </p:txBody>
      </p:sp>
    </p:spTree>
    <p:extLst>
      <p:ext uri="{BB962C8B-B14F-4D97-AF65-F5344CB8AC3E}">
        <p14:creationId xmlns:p14="http://schemas.microsoft.com/office/powerpoint/2010/main" val="38932885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dirty="0" smtClean="0"/>
              <a:t>Demographics</a:t>
            </a:r>
            <a:endParaRPr lang="en-US" dirty="0"/>
          </a:p>
        </p:txBody>
      </p:sp>
      <p:graphicFrame>
        <p:nvGraphicFramePr>
          <p:cNvPr id="4" name="Chart 3"/>
          <p:cNvGraphicFramePr/>
          <p:nvPr>
            <p:extLst>
              <p:ext uri="{D42A27DB-BD31-4B8C-83A1-F6EECF244321}">
                <p14:modId xmlns:p14="http://schemas.microsoft.com/office/powerpoint/2010/main" val="1151955829"/>
              </p:ext>
            </p:extLst>
          </p:nvPr>
        </p:nvGraphicFramePr>
        <p:xfrm>
          <a:off x="489743" y="2791661"/>
          <a:ext cx="3487480" cy="3327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424752" y="4060151"/>
            <a:ext cx="990600" cy="646331"/>
          </a:xfrm>
          <a:prstGeom prst="rect">
            <a:avLst/>
          </a:prstGeom>
          <a:noFill/>
        </p:spPr>
        <p:txBody>
          <a:bodyPr wrap="square" rtlCol="0">
            <a:spAutoFit/>
          </a:bodyPr>
          <a:lstStyle/>
          <a:p>
            <a:pPr algn="ctr"/>
            <a:r>
              <a:rPr lang="en-US" dirty="0" smtClean="0"/>
              <a:t>Males</a:t>
            </a:r>
          </a:p>
          <a:p>
            <a:pPr algn="ctr"/>
            <a:r>
              <a:rPr lang="en-US" dirty="0"/>
              <a:t>6</a:t>
            </a:r>
            <a:r>
              <a:rPr lang="en-US" dirty="0" smtClean="0"/>
              <a:t>0%</a:t>
            </a:r>
          </a:p>
        </p:txBody>
      </p:sp>
      <p:sp>
        <p:nvSpPr>
          <p:cNvPr id="6" name="TextBox 5"/>
          <p:cNvSpPr txBox="1"/>
          <p:nvPr/>
        </p:nvSpPr>
        <p:spPr>
          <a:xfrm>
            <a:off x="3570072" y="6057049"/>
            <a:ext cx="1220206" cy="461665"/>
          </a:xfrm>
          <a:prstGeom prst="rect">
            <a:avLst/>
          </a:prstGeom>
          <a:noFill/>
        </p:spPr>
        <p:txBody>
          <a:bodyPr wrap="none" rtlCol="0">
            <a:spAutoFit/>
          </a:bodyPr>
          <a:lstStyle/>
          <a:p>
            <a:r>
              <a:rPr lang="en-US" sz="2400" i="1" dirty="0"/>
              <a:t>n</a:t>
            </a:r>
            <a:r>
              <a:rPr lang="en-US" sz="2400" dirty="0" smtClean="0"/>
              <a:t> = 986</a:t>
            </a:r>
            <a:endParaRPr lang="en-US" sz="2400" dirty="0"/>
          </a:p>
        </p:txBody>
      </p:sp>
      <p:graphicFrame>
        <p:nvGraphicFramePr>
          <p:cNvPr id="7" name="Chart 6"/>
          <p:cNvGraphicFramePr/>
          <p:nvPr>
            <p:extLst>
              <p:ext uri="{D42A27DB-BD31-4B8C-83A1-F6EECF244321}">
                <p14:modId xmlns:p14="http://schemas.microsoft.com/office/powerpoint/2010/main" val="2742778032"/>
              </p:ext>
            </p:extLst>
          </p:nvPr>
        </p:nvGraphicFramePr>
        <p:xfrm>
          <a:off x="4191000" y="2822291"/>
          <a:ext cx="4156951" cy="328956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883164" y="2478310"/>
            <a:ext cx="2029903" cy="646331"/>
          </a:xfrm>
          <a:prstGeom prst="rect">
            <a:avLst/>
          </a:prstGeom>
          <a:noFill/>
        </p:spPr>
        <p:txBody>
          <a:bodyPr wrap="square" rtlCol="0">
            <a:spAutoFit/>
          </a:bodyPr>
          <a:lstStyle/>
          <a:p>
            <a:pPr algn="ctr"/>
            <a:r>
              <a:rPr lang="en-US" dirty="0" smtClean="0"/>
              <a:t>American Indian 8.5%</a:t>
            </a:r>
            <a:endParaRPr lang="en-US" dirty="0"/>
          </a:p>
        </p:txBody>
      </p:sp>
      <p:sp>
        <p:nvSpPr>
          <p:cNvPr id="11" name="TextBox 10"/>
          <p:cNvSpPr txBox="1"/>
          <p:nvPr/>
        </p:nvSpPr>
        <p:spPr>
          <a:xfrm>
            <a:off x="7563076" y="3587218"/>
            <a:ext cx="1496503" cy="646331"/>
          </a:xfrm>
          <a:prstGeom prst="rect">
            <a:avLst/>
          </a:prstGeom>
          <a:noFill/>
        </p:spPr>
        <p:txBody>
          <a:bodyPr wrap="square" rtlCol="0">
            <a:spAutoFit/>
          </a:bodyPr>
          <a:lstStyle/>
          <a:p>
            <a:pPr algn="ctr"/>
            <a:r>
              <a:rPr lang="en-US" dirty="0" smtClean="0"/>
              <a:t>Black </a:t>
            </a:r>
          </a:p>
          <a:p>
            <a:pPr algn="ctr"/>
            <a:r>
              <a:rPr lang="en-US" dirty="0" smtClean="0"/>
              <a:t>13.2%</a:t>
            </a:r>
            <a:endParaRPr lang="en-US" dirty="0"/>
          </a:p>
        </p:txBody>
      </p:sp>
      <p:sp>
        <p:nvSpPr>
          <p:cNvPr id="12" name="TextBox 11"/>
          <p:cNvSpPr txBox="1"/>
          <p:nvPr/>
        </p:nvSpPr>
        <p:spPr>
          <a:xfrm>
            <a:off x="4419600" y="2517491"/>
            <a:ext cx="1330224" cy="646331"/>
          </a:xfrm>
          <a:prstGeom prst="rect">
            <a:avLst/>
          </a:prstGeom>
          <a:noFill/>
        </p:spPr>
        <p:txBody>
          <a:bodyPr wrap="square" rtlCol="0">
            <a:spAutoFit/>
          </a:bodyPr>
          <a:lstStyle/>
          <a:p>
            <a:pPr algn="ctr"/>
            <a:r>
              <a:rPr lang="en-US" dirty="0" smtClean="0"/>
              <a:t>Other</a:t>
            </a:r>
          </a:p>
          <a:p>
            <a:pPr algn="ctr"/>
            <a:r>
              <a:rPr lang="en-US" dirty="0" smtClean="0"/>
              <a:t>0.9%</a:t>
            </a:r>
            <a:endParaRPr lang="en-US" dirty="0"/>
          </a:p>
        </p:txBody>
      </p:sp>
      <p:sp>
        <p:nvSpPr>
          <p:cNvPr id="13" name="TextBox 12"/>
          <p:cNvSpPr txBox="1"/>
          <p:nvPr/>
        </p:nvSpPr>
        <p:spPr>
          <a:xfrm>
            <a:off x="5513897" y="4651091"/>
            <a:ext cx="1496503" cy="923330"/>
          </a:xfrm>
          <a:prstGeom prst="rect">
            <a:avLst/>
          </a:prstGeom>
          <a:noFill/>
        </p:spPr>
        <p:txBody>
          <a:bodyPr wrap="square" rtlCol="0">
            <a:spAutoFit/>
          </a:bodyPr>
          <a:lstStyle/>
          <a:p>
            <a:pPr algn="ctr"/>
            <a:r>
              <a:rPr lang="en-US" dirty="0" smtClean="0"/>
              <a:t>White</a:t>
            </a:r>
          </a:p>
          <a:p>
            <a:pPr algn="ctr"/>
            <a:r>
              <a:rPr lang="en-US" dirty="0" smtClean="0"/>
              <a:t>78.6% </a:t>
            </a:r>
          </a:p>
          <a:p>
            <a:endParaRPr lang="en-US" dirty="0"/>
          </a:p>
        </p:txBody>
      </p:sp>
      <p:cxnSp>
        <p:nvCxnSpPr>
          <p:cNvPr id="17" name="Straight Connector 16"/>
          <p:cNvCxnSpPr/>
          <p:nvPr/>
        </p:nvCxnSpPr>
        <p:spPr>
          <a:xfrm>
            <a:off x="5410200" y="2801476"/>
            <a:ext cx="665113"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6075313" y="2801476"/>
            <a:ext cx="150133" cy="164068"/>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V="1">
            <a:off x="6921891" y="2883510"/>
            <a:ext cx="166278" cy="242065"/>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7563076" y="3736691"/>
            <a:ext cx="276128" cy="0"/>
          </a:xfrm>
          <a:prstGeom prst="line">
            <a:avLst/>
          </a:prstGeom>
          <a:ln w="12700"/>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1524000" y="1902767"/>
            <a:ext cx="1600200" cy="461665"/>
          </a:xfrm>
          <a:prstGeom prst="rect">
            <a:avLst/>
          </a:prstGeom>
          <a:noFill/>
        </p:spPr>
        <p:txBody>
          <a:bodyPr wrap="square" rtlCol="0">
            <a:spAutoFit/>
          </a:bodyPr>
          <a:lstStyle/>
          <a:p>
            <a:pPr algn="ctr"/>
            <a:r>
              <a:rPr lang="en-US" sz="2400" b="1" dirty="0" smtClean="0"/>
              <a:t>Gender</a:t>
            </a:r>
            <a:endParaRPr lang="en-US" b="1" dirty="0"/>
          </a:p>
        </p:txBody>
      </p:sp>
      <p:sp>
        <p:nvSpPr>
          <p:cNvPr id="40" name="TextBox 39"/>
          <p:cNvSpPr txBox="1"/>
          <p:nvPr/>
        </p:nvSpPr>
        <p:spPr>
          <a:xfrm>
            <a:off x="5676073" y="1902766"/>
            <a:ext cx="1327687" cy="461665"/>
          </a:xfrm>
          <a:prstGeom prst="rect">
            <a:avLst/>
          </a:prstGeom>
          <a:noFill/>
        </p:spPr>
        <p:txBody>
          <a:bodyPr wrap="square" rtlCol="0">
            <a:spAutoFit/>
          </a:bodyPr>
          <a:lstStyle/>
          <a:p>
            <a:pPr algn="ctr"/>
            <a:r>
              <a:rPr lang="en-US" sz="2400" b="1" dirty="0" smtClean="0"/>
              <a:t>Race</a:t>
            </a:r>
            <a:endParaRPr lang="en-US" b="1" dirty="0"/>
          </a:p>
        </p:txBody>
      </p:sp>
    </p:spTree>
    <p:extLst>
      <p:ext uri="{BB962C8B-B14F-4D97-AF65-F5344CB8AC3E}">
        <p14:creationId xmlns:p14="http://schemas.microsoft.com/office/powerpoint/2010/main" val="29207080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pPr algn="ctr"/>
            <a:r>
              <a:rPr lang="en-US" dirty="0" smtClean="0"/>
              <a:t>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0620551"/>
              </p:ext>
            </p:extLst>
          </p:nvPr>
        </p:nvGraphicFramePr>
        <p:xfrm>
          <a:off x="762000" y="1447800"/>
          <a:ext cx="8001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793543" y="5285726"/>
            <a:ext cx="914400" cy="369332"/>
          </a:xfrm>
          <a:prstGeom prst="rect">
            <a:avLst/>
          </a:prstGeom>
          <a:noFill/>
        </p:spPr>
        <p:txBody>
          <a:bodyPr wrap="square" rtlCol="0">
            <a:spAutoFit/>
          </a:bodyPr>
          <a:lstStyle/>
          <a:p>
            <a:r>
              <a:rPr lang="en-US" dirty="0" smtClean="0"/>
              <a:t>7.7 %</a:t>
            </a:r>
            <a:endParaRPr lang="en-US" dirty="0"/>
          </a:p>
        </p:txBody>
      </p:sp>
    </p:spTree>
    <p:extLst>
      <p:ext uri="{BB962C8B-B14F-4D97-AF65-F5344CB8AC3E}">
        <p14:creationId xmlns:p14="http://schemas.microsoft.com/office/powerpoint/2010/main" val="8990627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Severity of Intellectual Disability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497978"/>
              </p:ext>
            </p:extLst>
          </p:nvPr>
        </p:nvGraphicFramePr>
        <p:xfrm>
          <a:off x="762000" y="1447800"/>
          <a:ext cx="74676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24251" y="4128151"/>
            <a:ext cx="838200" cy="381000"/>
          </a:xfrm>
          <a:prstGeom prst="rect">
            <a:avLst/>
          </a:prstGeom>
          <a:noFill/>
        </p:spPr>
        <p:txBody>
          <a:bodyPr wrap="square" rtlCol="0">
            <a:spAutoFit/>
          </a:bodyPr>
          <a:lstStyle/>
          <a:p>
            <a:r>
              <a:rPr lang="en-US" dirty="0" smtClean="0"/>
              <a:t>33.7%</a:t>
            </a:r>
            <a:endParaRPr lang="en-US" dirty="0"/>
          </a:p>
        </p:txBody>
      </p:sp>
    </p:spTree>
    <p:extLst>
      <p:ext uri="{BB962C8B-B14F-4D97-AF65-F5344CB8AC3E}">
        <p14:creationId xmlns:p14="http://schemas.microsoft.com/office/powerpoint/2010/main" val="42379505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Communication &amp; Mobility</a:t>
            </a:r>
            <a:endParaRPr lang="en-US" dirty="0"/>
          </a:p>
        </p:txBody>
      </p:sp>
      <p:graphicFrame>
        <p:nvGraphicFramePr>
          <p:cNvPr id="4" name="Chart 3"/>
          <p:cNvGraphicFramePr/>
          <p:nvPr>
            <p:extLst>
              <p:ext uri="{D42A27DB-BD31-4B8C-83A1-F6EECF244321}">
                <p14:modId xmlns:p14="http://schemas.microsoft.com/office/powerpoint/2010/main" val="1074853379"/>
              </p:ext>
            </p:extLst>
          </p:nvPr>
        </p:nvGraphicFramePr>
        <p:xfrm>
          <a:off x="0" y="1779826"/>
          <a:ext cx="4953000" cy="3860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733800" y="5568284"/>
            <a:ext cx="1447800" cy="400110"/>
          </a:xfrm>
          <a:prstGeom prst="rect">
            <a:avLst/>
          </a:prstGeom>
          <a:noFill/>
        </p:spPr>
        <p:txBody>
          <a:bodyPr wrap="square" rtlCol="0">
            <a:spAutoFit/>
          </a:bodyPr>
          <a:lstStyle/>
          <a:p>
            <a:pPr algn="ctr"/>
            <a:r>
              <a:rPr lang="en-US" sz="2000" i="1" dirty="0" smtClean="0"/>
              <a:t>n</a:t>
            </a:r>
            <a:r>
              <a:rPr lang="en-US" sz="2000" dirty="0" smtClean="0"/>
              <a:t> = 986</a:t>
            </a:r>
            <a:endParaRPr lang="en-US" sz="2000" dirty="0"/>
          </a:p>
        </p:txBody>
      </p:sp>
      <p:sp>
        <p:nvSpPr>
          <p:cNvPr id="6" name="TextBox 5"/>
          <p:cNvSpPr txBox="1"/>
          <p:nvPr/>
        </p:nvSpPr>
        <p:spPr>
          <a:xfrm>
            <a:off x="2547999" y="3736945"/>
            <a:ext cx="1257300" cy="584775"/>
          </a:xfrm>
          <a:prstGeom prst="rect">
            <a:avLst/>
          </a:prstGeom>
          <a:noFill/>
        </p:spPr>
        <p:txBody>
          <a:bodyPr wrap="square" rtlCol="0">
            <a:spAutoFit/>
          </a:bodyPr>
          <a:lstStyle/>
          <a:p>
            <a:pPr algn="ctr"/>
            <a:r>
              <a:rPr lang="en-US" sz="1600" dirty="0" smtClean="0"/>
              <a:t>Verbal</a:t>
            </a:r>
          </a:p>
          <a:p>
            <a:pPr algn="ctr"/>
            <a:r>
              <a:rPr lang="en-US" sz="1600" dirty="0" smtClean="0"/>
              <a:t>66% </a:t>
            </a:r>
            <a:endParaRPr lang="en-US" sz="1600" dirty="0"/>
          </a:p>
        </p:txBody>
      </p:sp>
      <p:sp>
        <p:nvSpPr>
          <p:cNvPr id="7" name="TextBox 6"/>
          <p:cNvSpPr txBox="1"/>
          <p:nvPr/>
        </p:nvSpPr>
        <p:spPr>
          <a:xfrm>
            <a:off x="609600" y="3657600"/>
            <a:ext cx="1790700" cy="861774"/>
          </a:xfrm>
          <a:prstGeom prst="rect">
            <a:avLst/>
          </a:prstGeom>
          <a:noFill/>
        </p:spPr>
        <p:txBody>
          <a:bodyPr wrap="square" rtlCol="0">
            <a:spAutoFit/>
          </a:bodyPr>
          <a:lstStyle/>
          <a:p>
            <a:pPr algn="ctr"/>
            <a:r>
              <a:rPr lang="en-US" sz="1600" dirty="0" smtClean="0"/>
              <a:t>Gestures/Body Language</a:t>
            </a:r>
          </a:p>
          <a:p>
            <a:pPr algn="ctr"/>
            <a:r>
              <a:rPr lang="en-US" sz="1600" dirty="0" smtClean="0"/>
              <a:t>16%</a:t>
            </a:r>
            <a:endParaRPr lang="en-US" sz="1600" dirty="0"/>
          </a:p>
        </p:txBody>
      </p:sp>
      <p:sp>
        <p:nvSpPr>
          <p:cNvPr id="8" name="TextBox 7"/>
          <p:cNvSpPr txBox="1"/>
          <p:nvPr/>
        </p:nvSpPr>
        <p:spPr>
          <a:xfrm>
            <a:off x="1333500" y="2603213"/>
            <a:ext cx="1371600" cy="584775"/>
          </a:xfrm>
          <a:prstGeom prst="rect">
            <a:avLst/>
          </a:prstGeom>
          <a:noFill/>
        </p:spPr>
        <p:txBody>
          <a:bodyPr wrap="square" rtlCol="0">
            <a:spAutoFit/>
          </a:bodyPr>
          <a:lstStyle/>
          <a:p>
            <a:pPr algn="ctr"/>
            <a:r>
              <a:rPr lang="en-US" sz="1600" dirty="0" smtClean="0"/>
              <a:t>Other</a:t>
            </a:r>
          </a:p>
          <a:p>
            <a:pPr algn="ctr"/>
            <a:r>
              <a:rPr lang="en-US" sz="1600" dirty="0" smtClean="0"/>
              <a:t>14%</a:t>
            </a:r>
            <a:endParaRPr lang="en-US" sz="1600" dirty="0"/>
          </a:p>
        </p:txBody>
      </p:sp>
      <p:sp>
        <p:nvSpPr>
          <p:cNvPr id="9" name="TextBox 8"/>
          <p:cNvSpPr txBox="1"/>
          <p:nvPr/>
        </p:nvSpPr>
        <p:spPr>
          <a:xfrm>
            <a:off x="0" y="2217003"/>
            <a:ext cx="1752600" cy="830997"/>
          </a:xfrm>
          <a:prstGeom prst="rect">
            <a:avLst/>
          </a:prstGeom>
          <a:noFill/>
        </p:spPr>
        <p:txBody>
          <a:bodyPr wrap="square" rtlCol="0">
            <a:spAutoFit/>
          </a:bodyPr>
          <a:lstStyle/>
          <a:p>
            <a:pPr algn="ctr"/>
            <a:r>
              <a:rPr lang="en-US" sz="1600" dirty="0" smtClean="0"/>
              <a:t>Communication Device</a:t>
            </a:r>
          </a:p>
          <a:p>
            <a:pPr algn="ctr"/>
            <a:r>
              <a:rPr lang="en-US" sz="1600" dirty="0" smtClean="0"/>
              <a:t>1%</a:t>
            </a:r>
            <a:endParaRPr lang="en-US" sz="1600" dirty="0"/>
          </a:p>
        </p:txBody>
      </p:sp>
      <p:cxnSp>
        <p:nvCxnSpPr>
          <p:cNvPr id="11" name="Straight Connector 10"/>
          <p:cNvCxnSpPr/>
          <p:nvPr/>
        </p:nvCxnSpPr>
        <p:spPr>
          <a:xfrm flipH="1" flipV="1">
            <a:off x="1110343" y="2812473"/>
            <a:ext cx="152400" cy="152401"/>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0" y="2895600"/>
            <a:ext cx="1110343" cy="830997"/>
          </a:xfrm>
          <a:prstGeom prst="rect">
            <a:avLst/>
          </a:prstGeom>
          <a:noFill/>
        </p:spPr>
        <p:txBody>
          <a:bodyPr wrap="square" rtlCol="0">
            <a:spAutoFit/>
          </a:bodyPr>
          <a:lstStyle/>
          <a:p>
            <a:pPr algn="ctr"/>
            <a:r>
              <a:rPr lang="en-US" sz="1600" dirty="0" smtClean="0"/>
              <a:t>Sign Language</a:t>
            </a:r>
          </a:p>
          <a:p>
            <a:pPr algn="ctr"/>
            <a:r>
              <a:rPr lang="en-US" sz="1600" dirty="0" smtClean="0"/>
              <a:t>3%</a:t>
            </a:r>
            <a:endParaRPr lang="en-US" sz="1600" dirty="0"/>
          </a:p>
        </p:txBody>
      </p:sp>
      <p:cxnSp>
        <p:nvCxnSpPr>
          <p:cNvPr id="15" name="Straight Connector 14"/>
          <p:cNvCxnSpPr/>
          <p:nvPr/>
        </p:nvCxnSpPr>
        <p:spPr>
          <a:xfrm>
            <a:off x="838200" y="3124200"/>
            <a:ext cx="310243"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6" name="Chart 15"/>
          <p:cNvGraphicFramePr/>
          <p:nvPr>
            <p:extLst>
              <p:ext uri="{D42A27DB-BD31-4B8C-83A1-F6EECF244321}">
                <p14:modId xmlns:p14="http://schemas.microsoft.com/office/powerpoint/2010/main" val="2132691780"/>
              </p:ext>
            </p:extLst>
          </p:nvPr>
        </p:nvGraphicFramePr>
        <p:xfrm>
          <a:off x="3854669" y="1796197"/>
          <a:ext cx="5983014" cy="38608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6705600" y="3736945"/>
            <a:ext cx="1524000" cy="861774"/>
          </a:xfrm>
          <a:prstGeom prst="rect">
            <a:avLst/>
          </a:prstGeom>
          <a:noFill/>
        </p:spPr>
        <p:txBody>
          <a:bodyPr wrap="square" rtlCol="0">
            <a:spAutoFit/>
          </a:bodyPr>
          <a:lstStyle/>
          <a:p>
            <a:pPr algn="ctr"/>
            <a:r>
              <a:rPr lang="en-US" sz="1600" dirty="0" smtClean="0"/>
              <a:t>Moves Without Aids</a:t>
            </a:r>
          </a:p>
          <a:p>
            <a:pPr algn="ctr"/>
            <a:r>
              <a:rPr lang="en-US" sz="1600" dirty="0" smtClean="0"/>
              <a:t>65%</a:t>
            </a:r>
            <a:endParaRPr lang="en-US" sz="1600" dirty="0"/>
          </a:p>
        </p:txBody>
      </p:sp>
      <p:sp>
        <p:nvSpPr>
          <p:cNvPr id="18" name="TextBox 17"/>
          <p:cNvSpPr txBox="1"/>
          <p:nvPr/>
        </p:nvSpPr>
        <p:spPr>
          <a:xfrm>
            <a:off x="3962400" y="2562761"/>
            <a:ext cx="1524000" cy="1323439"/>
          </a:xfrm>
          <a:prstGeom prst="rect">
            <a:avLst/>
          </a:prstGeom>
          <a:noFill/>
        </p:spPr>
        <p:txBody>
          <a:bodyPr wrap="square" rtlCol="0">
            <a:spAutoFit/>
          </a:bodyPr>
          <a:lstStyle/>
          <a:p>
            <a:pPr algn="ctr"/>
            <a:r>
              <a:rPr lang="en-US" sz="1600" dirty="0" smtClean="0"/>
              <a:t>Moves With Aids or Uses Wheelchair Independently</a:t>
            </a:r>
          </a:p>
          <a:p>
            <a:pPr algn="ctr"/>
            <a:r>
              <a:rPr lang="en-US" sz="1600" dirty="0" smtClean="0"/>
              <a:t>24%</a:t>
            </a:r>
            <a:endParaRPr lang="en-US" sz="1600" dirty="0"/>
          </a:p>
        </p:txBody>
      </p:sp>
      <p:cxnSp>
        <p:nvCxnSpPr>
          <p:cNvPr id="21" name="Straight Connector 20"/>
          <p:cNvCxnSpPr/>
          <p:nvPr/>
        </p:nvCxnSpPr>
        <p:spPr>
          <a:xfrm>
            <a:off x="5029200" y="3657600"/>
            <a:ext cx="304800" cy="79345"/>
          </a:xfrm>
          <a:prstGeom prst="line">
            <a:avLst/>
          </a:prstGeom>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4800600" y="2133600"/>
            <a:ext cx="2057400" cy="584775"/>
          </a:xfrm>
          <a:prstGeom prst="rect">
            <a:avLst/>
          </a:prstGeom>
          <a:noFill/>
        </p:spPr>
        <p:txBody>
          <a:bodyPr wrap="square" rtlCol="0">
            <a:spAutoFit/>
          </a:bodyPr>
          <a:lstStyle/>
          <a:p>
            <a:pPr algn="ctr"/>
            <a:r>
              <a:rPr lang="en-US" sz="1600" dirty="0" smtClean="0"/>
              <a:t>Non-Ambulatory</a:t>
            </a:r>
          </a:p>
          <a:p>
            <a:pPr algn="ctr"/>
            <a:r>
              <a:rPr lang="en-US" sz="1600" dirty="0" smtClean="0"/>
              <a:t>11%</a:t>
            </a:r>
            <a:endParaRPr lang="en-US" sz="1600" dirty="0"/>
          </a:p>
        </p:txBody>
      </p:sp>
      <p:cxnSp>
        <p:nvCxnSpPr>
          <p:cNvPr id="24" name="Straight Connector 23"/>
          <p:cNvCxnSpPr/>
          <p:nvPr/>
        </p:nvCxnSpPr>
        <p:spPr>
          <a:xfrm>
            <a:off x="6096000" y="2425987"/>
            <a:ext cx="152400" cy="13677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227881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 of Residence</a:t>
            </a:r>
            <a:endParaRPr lang="en-US" dirty="0"/>
          </a:p>
        </p:txBody>
      </p:sp>
      <p:sp>
        <p:nvSpPr>
          <p:cNvPr id="5" name="TextBox 4"/>
          <p:cNvSpPr txBox="1"/>
          <p:nvPr/>
        </p:nvSpPr>
        <p:spPr>
          <a:xfrm>
            <a:off x="1256162" y="5257800"/>
            <a:ext cx="533400" cy="276999"/>
          </a:xfrm>
          <a:prstGeom prst="rect">
            <a:avLst/>
          </a:prstGeom>
          <a:noFill/>
        </p:spPr>
        <p:txBody>
          <a:bodyPr wrap="square" rtlCol="0">
            <a:spAutoFit/>
          </a:bodyPr>
          <a:lstStyle/>
          <a:p>
            <a:pPr algn="ctr"/>
            <a:r>
              <a:rPr lang="en-US" sz="1200" dirty="0"/>
              <a:t>1</a:t>
            </a:r>
            <a:r>
              <a:rPr lang="en-US" sz="1200" dirty="0" smtClean="0"/>
              <a:t>%</a:t>
            </a:r>
            <a:endParaRPr lang="en-US" sz="1200" dirty="0"/>
          </a:p>
        </p:txBody>
      </p:sp>
      <p:sp>
        <p:nvSpPr>
          <p:cNvPr id="6" name="TextBox 5"/>
          <p:cNvSpPr txBox="1"/>
          <p:nvPr/>
        </p:nvSpPr>
        <p:spPr>
          <a:xfrm>
            <a:off x="1484762" y="5257800"/>
            <a:ext cx="609600" cy="276999"/>
          </a:xfrm>
          <a:prstGeom prst="rect">
            <a:avLst/>
          </a:prstGeom>
          <a:noFill/>
        </p:spPr>
        <p:txBody>
          <a:bodyPr wrap="square" rtlCol="0">
            <a:spAutoFit/>
          </a:bodyPr>
          <a:lstStyle/>
          <a:p>
            <a:pPr algn="ctr"/>
            <a:r>
              <a:rPr lang="en-US" sz="1200" dirty="0" smtClean="0"/>
              <a:t>1%</a:t>
            </a:r>
            <a:endParaRPr lang="en-US" sz="1200" dirty="0"/>
          </a:p>
        </p:txBody>
      </p:sp>
      <p:sp>
        <p:nvSpPr>
          <p:cNvPr id="7" name="TextBox 6"/>
          <p:cNvSpPr txBox="1"/>
          <p:nvPr/>
        </p:nvSpPr>
        <p:spPr>
          <a:xfrm>
            <a:off x="2590800" y="4800600"/>
            <a:ext cx="533400" cy="276999"/>
          </a:xfrm>
          <a:prstGeom prst="rect">
            <a:avLst/>
          </a:prstGeom>
          <a:noFill/>
        </p:spPr>
        <p:txBody>
          <a:bodyPr wrap="square" rtlCol="0">
            <a:spAutoFit/>
          </a:bodyPr>
          <a:lstStyle/>
          <a:p>
            <a:r>
              <a:rPr lang="en-US" sz="1200" dirty="0" smtClean="0"/>
              <a:t>13%</a:t>
            </a:r>
            <a:endParaRPr lang="en-US" sz="1200" dirty="0"/>
          </a:p>
        </p:txBody>
      </p:sp>
      <p:sp>
        <p:nvSpPr>
          <p:cNvPr id="8" name="TextBox 7"/>
          <p:cNvSpPr txBox="1"/>
          <p:nvPr/>
        </p:nvSpPr>
        <p:spPr>
          <a:xfrm>
            <a:off x="3352800" y="4988762"/>
            <a:ext cx="533400" cy="276999"/>
          </a:xfrm>
          <a:prstGeom prst="rect">
            <a:avLst/>
          </a:prstGeom>
          <a:noFill/>
        </p:spPr>
        <p:txBody>
          <a:bodyPr wrap="square" rtlCol="0">
            <a:spAutoFit/>
          </a:bodyPr>
          <a:lstStyle/>
          <a:p>
            <a:r>
              <a:rPr lang="en-US" sz="1200" dirty="0" smtClean="0"/>
              <a:t>7%</a:t>
            </a:r>
            <a:endParaRPr lang="en-US" sz="1200" dirty="0"/>
          </a:p>
        </p:txBody>
      </p:sp>
      <p:sp>
        <p:nvSpPr>
          <p:cNvPr id="9" name="TextBox 8"/>
          <p:cNvSpPr txBox="1"/>
          <p:nvPr/>
        </p:nvSpPr>
        <p:spPr>
          <a:xfrm>
            <a:off x="3657600" y="4711763"/>
            <a:ext cx="647700" cy="276999"/>
          </a:xfrm>
          <a:prstGeom prst="rect">
            <a:avLst/>
          </a:prstGeom>
          <a:noFill/>
        </p:spPr>
        <p:txBody>
          <a:bodyPr wrap="square" rtlCol="0">
            <a:spAutoFit/>
          </a:bodyPr>
          <a:lstStyle/>
          <a:p>
            <a:r>
              <a:rPr lang="en-US" sz="1200" dirty="0" smtClean="0"/>
              <a:t>15%</a:t>
            </a:r>
            <a:endParaRPr lang="en-US" sz="1200" dirty="0"/>
          </a:p>
        </p:txBody>
      </p:sp>
      <p:sp>
        <p:nvSpPr>
          <p:cNvPr id="10" name="TextBox 9"/>
          <p:cNvSpPr txBox="1"/>
          <p:nvPr/>
        </p:nvSpPr>
        <p:spPr>
          <a:xfrm>
            <a:off x="4380401" y="5265761"/>
            <a:ext cx="472966" cy="276999"/>
          </a:xfrm>
          <a:prstGeom prst="rect">
            <a:avLst/>
          </a:prstGeom>
          <a:noFill/>
        </p:spPr>
        <p:txBody>
          <a:bodyPr wrap="square" rtlCol="0">
            <a:spAutoFit/>
          </a:bodyPr>
          <a:lstStyle/>
          <a:p>
            <a:r>
              <a:rPr lang="en-US" sz="1200" dirty="0" smtClean="0"/>
              <a:t>1%</a:t>
            </a:r>
            <a:endParaRPr lang="en-US" sz="1200" dirty="0"/>
          </a:p>
        </p:txBody>
      </p:sp>
      <p:sp>
        <p:nvSpPr>
          <p:cNvPr id="11" name="TextBox 10"/>
          <p:cNvSpPr txBox="1"/>
          <p:nvPr/>
        </p:nvSpPr>
        <p:spPr>
          <a:xfrm>
            <a:off x="4732283" y="5105400"/>
            <a:ext cx="601717" cy="276999"/>
          </a:xfrm>
          <a:prstGeom prst="rect">
            <a:avLst/>
          </a:prstGeom>
          <a:noFill/>
        </p:spPr>
        <p:txBody>
          <a:bodyPr wrap="square" rtlCol="0">
            <a:spAutoFit/>
          </a:bodyPr>
          <a:lstStyle/>
          <a:p>
            <a:r>
              <a:rPr lang="en-US" sz="1200" dirty="0" smtClean="0"/>
              <a:t>5%</a:t>
            </a:r>
            <a:endParaRPr lang="en-US" sz="1200" dirty="0"/>
          </a:p>
        </p:txBody>
      </p:sp>
      <p:sp>
        <p:nvSpPr>
          <p:cNvPr id="12" name="TextBox 11"/>
          <p:cNvSpPr txBox="1"/>
          <p:nvPr/>
        </p:nvSpPr>
        <p:spPr>
          <a:xfrm>
            <a:off x="7694221" y="4279075"/>
            <a:ext cx="914400" cy="338554"/>
          </a:xfrm>
          <a:prstGeom prst="rect">
            <a:avLst/>
          </a:prstGeom>
          <a:noFill/>
        </p:spPr>
        <p:txBody>
          <a:bodyPr wrap="square" rtlCol="0">
            <a:spAutoFit/>
          </a:bodyPr>
          <a:lstStyle/>
          <a:p>
            <a:pPr algn="ctr"/>
            <a:r>
              <a:rPr lang="en-US" sz="1600" i="1" dirty="0"/>
              <a:t>n</a:t>
            </a:r>
            <a:r>
              <a:rPr lang="en-US" sz="1600" dirty="0" smtClean="0"/>
              <a:t> = 985</a:t>
            </a:r>
            <a:endParaRPr lang="en-US" sz="1600" dirty="0"/>
          </a:p>
        </p:txBody>
      </p:sp>
      <p:graphicFrame>
        <p:nvGraphicFramePr>
          <p:cNvPr id="13" name="Chart 12"/>
          <p:cNvGraphicFramePr/>
          <p:nvPr>
            <p:extLst>
              <p:ext uri="{D42A27DB-BD31-4B8C-83A1-F6EECF244321}">
                <p14:modId xmlns:p14="http://schemas.microsoft.com/office/powerpoint/2010/main" val="3046143931"/>
              </p:ext>
            </p:extLst>
          </p:nvPr>
        </p:nvGraphicFramePr>
        <p:xfrm>
          <a:off x="331732" y="1615236"/>
          <a:ext cx="8640817"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2362200" y="2209800"/>
            <a:ext cx="762000" cy="276999"/>
          </a:xfrm>
          <a:prstGeom prst="rect">
            <a:avLst/>
          </a:prstGeom>
          <a:noFill/>
        </p:spPr>
        <p:txBody>
          <a:bodyPr wrap="square" rtlCol="0">
            <a:spAutoFit/>
          </a:bodyPr>
          <a:lstStyle/>
          <a:p>
            <a:r>
              <a:rPr lang="en-US" sz="1200" dirty="0" smtClean="0"/>
              <a:t>82%</a:t>
            </a:r>
            <a:endParaRPr lang="en-US" sz="1200" dirty="0"/>
          </a:p>
        </p:txBody>
      </p:sp>
      <p:sp>
        <p:nvSpPr>
          <p:cNvPr id="15" name="TextBox 14"/>
          <p:cNvSpPr txBox="1"/>
          <p:nvPr/>
        </p:nvSpPr>
        <p:spPr>
          <a:xfrm>
            <a:off x="5638800" y="3990201"/>
            <a:ext cx="533400" cy="276999"/>
          </a:xfrm>
          <a:prstGeom prst="rect">
            <a:avLst/>
          </a:prstGeom>
          <a:noFill/>
        </p:spPr>
        <p:txBody>
          <a:bodyPr wrap="square" rtlCol="0">
            <a:spAutoFit/>
          </a:bodyPr>
          <a:lstStyle/>
          <a:p>
            <a:r>
              <a:rPr lang="en-US" sz="1200" dirty="0" smtClean="0"/>
              <a:t>35%</a:t>
            </a:r>
            <a:endParaRPr lang="en-US" sz="1200" dirty="0"/>
          </a:p>
        </p:txBody>
      </p:sp>
    </p:spTree>
    <p:extLst>
      <p:ext uri="{BB962C8B-B14F-4D97-AF65-F5344CB8AC3E}">
        <p14:creationId xmlns:p14="http://schemas.microsoft.com/office/powerpoint/2010/main" val="17478285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766" y="533400"/>
            <a:ext cx="8229600" cy="990600"/>
          </a:xfrm>
        </p:spPr>
        <p:txBody>
          <a:bodyPr>
            <a:noAutofit/>
          </a:bodyPr>
          <a:lstStyle/>
          <a:p>
            <a:pPr algn="ctr"/>
            <a:r>
              <a:rPr lang="en-US" dirty="0"/>
              <a:t>Participation in Section 1: </a:t>
            </a:r>
            <a:r>
              <a:rPr lang="en-US" sz="2800" dirty="0" smtClean="0"/>
              <a:t/>
            </a:r>
            <a:br>
              <a:rPr lang="en-US" sz="2800" dirty="0" smtClean="0"/>
            </a:br>
            <a:r>
              <a:rPr lang="en-US" sz="2800" dirty="0" smtClean="0"/>
              <a:t>Capturing </a:t>
            </a:r>
            <a:r>
              <a:rPr lang="en-US" sz="2800" dirty="0"/>
              <a:t>the individual’s perspective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7729088"/>
              </p:ext>
            </p:extLst>
          </p:nvPr>
        </p:nvGraphicFramePr>
        <p:xfrm>
          <a:off x="0" y="1905000"/>
          <a:ext cx="91440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811449" y="1930395"/>
            <a:ext cx="1066784" cy="6857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t>96.1%</a:t>
            </a:r>
            <a:endParaRPr lang="en-US" sz="1200" dirty="0"/>
          </a:p>
        </p:txBody>
      </p:sp>
      <p:sp>
        <p:nvSpPr>
          <p:cNvPr id="7" name="TextBox 6"/>
          <p:cNvSpPr txBox="1"/>
          <p:nvPr/>
        </p:nvSpPr>
        <p:spPr>
          <a:xfrm>
            <a:off x="1368725" y="5248995"/>
            <a:ext cx="685800" cy="276999"/>
          </a:xfrm>
          <a:prstGeom prst="rect">
            <a:avLst/>
          </a:prstGeom>
          <a:noFill/>
        </p:spPr>
        <p:txBody>
          <a:bodyPr wrap="square" rtlCol="0">
            <a:spAutoFit/>
          </a:bodyPr>
          <a:lstStyle/>
          <a:p>
            <a:r>
              <a:rPr lang="en-US" sz="1200" dirty="0" smtClean="0"/>
              <a:t>3.3%</a:t>
            </a:r>
            <a:endParaRPr lang="en-US" sz="1200" dirty="0"/>
          </a:p>
        </p:txBody>
      </p:sp>
      <p:sp>
        <p:nvSpPr>
          <p:cNvPr id="9" name="TextBox 8"/>
          <p:cNvSpPr txBox="1"/>
          <p:nvPr/>
        </p:nvSpPr>
        <p:spPr>
          <a:xfrm>
            <a:off x="4247866" y="5099850"/>
            <a:ext cx="533400" cy="276999"/>
          </a:xfrm>
          <a:prstGeom prst="rect">
            <a:avLst/>
          </a:prstGeom>
          <a:noFill/>
        </p:spPr>
        <p:txBody>
          <a:bodyPr wrap="square" rtlCol="0">
            <a:spAutoFit/>
          </a:bodyPr>
          <a:lstStyle/>
          <a:p>
            <a:r>
              <a:rPr lang="en-US" sz="1200" dirty="0" smtClean="0"/>
              <a:t>9.1%</a:t>
            </a:r>
            <a:endParaRPr lang="en-US" sz="1200" dirty="0"/>
          </a:p>
        </p:txBody>
      </p:sp>
      <p:sp>
        <p:nvSpPr>
          <p:cNvPr id="10" name="TextBox 9"/>
          <p:cNvSpPr txBox="1"/>
          <p:nvPr/>
        </p:nvSpPr>
        <p:spPr>
          <a:xfrm>
            <a:off x="4781266" y="5126145"/>
            <a:ext cx="705134" cy="276999"/>
          </a:xfrm>
          <a:prstGeom prst="rect">
            <a:avLst/>
          </a:prstGeom>
          <a:noFill/>
        </p:spPr>
        <p:txBody>
          <a:bodyPr wrap="square" rtlCol="0">
            <a:spAutoFit/>
          </a:bodyPr>
          <a:lstStyle/>
          <a:p>
            <a:r>
              <a:rPr lang="en-US" sz="1200" dirty="0" smtClean="0"/>
              <a:t>6.9%</a:t>
            </a:r>
            <a:endParaRPr lang="en-US" sz="1200" dirty="0"/>
          </a:p>
        </p:txBody>
      </p:sp>
      <p:sp>
        <p:nvSpPr>
          <p:cNvPr id="11" name="TextBox 10"/>
          <p:cNvSpPr txBox="1"/>
          <p:nvPr/>
        </p:nvSpPr>
        <p:spPr>
          <a:xfrm>
            <a:off x="5081516" y="2248086"/>
            <a:ext cx="685800" cy="276999"/>
          </a:xfrm>
          <a:prstGeom prst="rect">
            <a:avLst/>
          </a:prstGeom>
          <a:noFill/>
        </p:spPr>
        <p:txBody>
          <a:bodyPr wrap="square" rtlCol="0">
            <a:spAutoFit/>
          </a:bodyPr>
          <a:lstStyle/>
          <a:p>
            <a:r>
              <a:rPr lang="en-US" sz="1200" dirty="0" smtClean="0"/>
              <a:t>86.1%</a:t>
            </a:r>
            <a:endParaRPr lang="en-US" sz="1200" dirty="0"/>
          </a:p>
        </p:txBody>
      </p:sp>
      <p:sp>
        <p:nvSpPr>
          <p:cNvPr id="12" name="TextBox 11"/>
          <p:cNvSpPr txBox="1"/>
          <p:nvPr/>
        </p:nvSpPr>
        <p:spPr>
          <a:xfrm>
            <a:off x="5479576" y="5137791"/>
            <a:ext cx="685800" cy="276999"/>
          </a:xfrm>
          <a:prstGeom prst="rect">
            <a:avLst/>
          </a:prstGeom>
          <a:noFill/>
        </p:spPr>
        <p:txBody>
          <a:bodyPr wrap="square" rtlCol="0">
            <a:spAutoFit/>
          </a:bodyPr>
          <a:lstStyle/>
          <a:p>
            <a:r>
              <a:rPr lang="en-US" sz="1200" dirty="0" smtClean="0"/>
              <a:t>6.9%</a:t>
            </a:r>
            <a:endParaRPr lang="en-US" sz="1200" dirty="0"/>
          </a:p>
        </p:txBody>
      </p:sp>
      <p:sp>
        <p:nvSpPr>
          <p:cNvPr id="13" name="TextBox 12"/>
          <p:cNvSpPr txBox="1"/>
          <p:nvPr/>
        </p:nvSpPr>
        <p:spPr>
          <a:xfrm>
            <a:off x="6085195" y="2985698"/>
            <a:ext cx="620405" cy="276999"/>
          </a:xfrm>
          <a:prstGeom prst="rect">
            <a:avLst/>
          </a:prstGeom>
          <a:noFill/>
        </p:spPr>
        <p:txBody>
          <a:bodyPr wrap="square" rtlCol="0">
            <a:spAutoFit/>
          </a:bodyPr>
          <a:lstStyle/>
          <a:p>
            <a:r>
              <a:rPr lang="en-US" sz="1200" dirty="0" smtClean="0"/>
              <a:t>70%</a:t>
            </a:r>
            <a:endParaRPr lang="en-US" sz="1200" dirty="0"/>
          </a:p>
        </p:txBody>
      </p:sp>
      <p:sp>
        <p:nvSpPr>
          <p:cNvPr id="14" name="TextBox 13"/>
          <p:cNvSpPr txBox="1"/>
          <p:nvPr/>
        </p:nvSpPr>
        <p:spPr>
          <a:xfrm>
            <a:off x="2514600" y="5956362"/>
            <a:ext cx="990600" cy="276999"/>
          </a:xfrm>
          <a:prstGeom prst="rect">
            <a:avLst/>
          </a:prstGeom>
          <a:noFill/>
        </p:spPr>
        <p:txBody>
          <a:bodyPr wrap="square" rtlCol="0">
            <a:spAutoFit/>
          </a:bodyPr>
          <a:lstStyle/>
          <a:p>
            <a:r>
              <a:rPr lang="en-US" sz="1200" dirty="0" smtClean="0"/>
              <a:t>(</a:t>
            </a:r>
            <a:r>
              <a:rPr lang="en-US" sz="1200" i="1" dirty="0" smtClean="0"/>
              <a:t>n </a:t>
            </a:r>
            <a:r>
              <a:rPr lang="en-US" sz="1200" dirty="0" smtClean="0"/>
              <a:t>= 209)</a:t>
            </a:r>
            <a:endParaRPr lang="en-US" sz="1200" dirty="0"/>
          </a:p>
        </p:txBody>
      </p:sp>
      <p:sp>
        <p:nvSpPr>
          <p:cNvPr id="15" name="TextBox 14"/>
          <p:cNvSpPr txBox="1"/>
          <p:nvPr/>
        </p:nvSpPr>
        <p:spPr>
          <a:xfrm>
            <a:off x="3723564" y="5961037"/>
            <a:ext cx="924636" cy="276999"/>
          </a:xfrm>
          <a:prstGeom prst="rect">
            <a:avLst/>
          </a:prstGeom>
          <a:noFill/>
        </p:spPr>
        <p:txBody>
          <a:bodyPr wrap="square" rtlCol="0">
            <a:spAutoFit/>
          </a:bodyPr>
          <a:lstStyle/>
          <a:p>
            <a:r>
              <a:rPr lang="en-US" sz="1200" dirty="0" smtClean="0"/>
              <a:t>(</a:t>
            </a:r>
            <a:r>
              <a:rPr lang="en-US" sz="1200" i="1" dirty="0" smtClean="0"/>
              <a:t>n </a:t>
            </a:r>
            <a:r>
              <a:rPr lang="en-US" sz="1200" dirty="0" smtClean="0"/>
              <a:t>= 175)</a:t>
            </a:r>
            <a:endParaRPr lang="en-US" sz="1200" dirty="0"/>
          </a:p>
        </p:txBody>
      </p:sp>
    </p:spTree>
    <p:extLst>
      <p:ext uri="{BB962C8B-B14F-4D97-AF65-F5344CB8AC3E}">
        <p14:creationId xmlns:p14="http://schemas.microsoft.com/office/powerpoint/2010/main" val="34987588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Autofit/>
          </a:bodyPr>
          <a:lstStyle/>
          <a:p>
            <a:pPr algn="ctr"/>
            <a:r>
              <a:rPr lang="en-US" sz="3800" dirty="0" smtClean="0"/>
              <a:t>Intellectual and Developmental Disabilities </a:t>
            </a:r>
            <a:br>
              <a:rPr lang="en-US" sz="3800" dirty="0" smtClean="0"/>
            </a:br>
            <a:r>
              <a:rPr lang="en-US" sz="3800" dirty="0" smtClean="0"/>
              <a:t>(IDD)</a:t>
            </a:r>
            <a:endParaRPr lang="en-US" sz="3800" dirty="0"/>
          </a:p>
        </p:txBody>
      </p:sp>
      <p:sp>
        <p:nvSpPr>
          <p:cNvPr id="3" name="Content Placeholder 2"/>
          <p:cNvSpPr>
            <a:spLocks noGrp="1"/>
          </p:cNvSpPr>
          <p:nvPr>
            <p:ph idx="1"/>
          </p:nvPr>
        </p:nvSpPr>
        <p:spPr>
          <a:xfrm>
            <a:off x="457200" y="1828800"/>
            <a:ext cx="8458200" cy="4876800"/>
          </a:xfrm>
        </p:spPr>
        <p:txBody>
          <a:bodyPr/>
          <a:lstStyle/>
          <a:p>
            <a:r>
              <a:rPr lang="en-US" dirty="0" smtClean="0"/>
              <a:t>Developmental disabilities, including intellectual disability, are severe lifelong disabilities attributable to mental and/or physical impairments.</a:t>
            </a:r>
          </a:p>
          <a:p>
            <a:pPr marL="0" indent="0">
              <a:buNone/>
            </a:pPr>
            <a:r>
              <a:rPr lang="en-US" dirty="0" smtClean="0"/>
              <a:t> </a:t>
            </a:r>
          </a:p>
          <a:p>
            <a:r>
              <a:rPr lang="en-US" dirty="0" smtClean="0"/>
              <a:t>Intellectual disability (previous term: mental retardation) </a:t>
            </a:r>
          </a:p>
          <a:p>
            <a:pPr lvl="1"/>
            <a:r>
              <a:rPr lang="en-US" dirty="0" smtClean="0"/>
              <a:t>Originates before the age of 18</a:t>
            </a:r>
          </a:p>
          <a:p>
            <a:pPr lvl="1"/>
            <a:r>
              <a:rPr lang="en-US" dirty="0" smtClean="0"/>
              <a:t>Characterized by significant limitations in  both:</a:t>
            </a:r>
          </a:p>
          <a:p>
            <a:pPr lvl="2"/>
            <a:r>
              <a:rPr lang="en-US" dirty="0" smtClean="0"/>
              <a:t>Intellectual functioning: includes reasoning, learning, and problem solving. </a:t>
            </a:r>
          </a:p>
          <a:p>
            <a:pPr lvl="2"/>
            <a:r>
              <a:rPr lang="en-US" dirty="0" smtClean="0"/>
              <a:t>Adaptive behavior: collection of conceptual, social, and practical skills that have been learned and performed by people in their everyday lives.  </a:t>
            </a:r>
          </a:p>
          <a:p>
            <a:pPr lvl="1"/>
            <a:endParaRPr lang="en-US" dirty="0"/>
          </a:p>
        </p:txBody>
      </p:sp>
    </p:spTree>
    <p:extLst>
      <p:ext uri="{BB962C8B-B14F-4D97-AF65-F5344CB8AC3E}">
        <p14:creationId xmlns:p14="http://schemas.microsoft.com/office/powerpoint/2010/main" val="307268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4" name="Text Placeholder 3"/>
          <p:cNvSpPr>
            <a:spLocks noGrp="1"/>
          </p:cNvSpPr>
          <p:nvPr>
            <p:ph type="body" idx="1"/>
          </p:nvPr>
        </p:nvSpPr>
        <p:spPr/>
        <p:txBody>
          <a:bodyPr/>
          <a:lstStyle/>
          <a:p>
            <a:r>
              <a:rPr lang="en-US" dirty="0" smtClean="0">
                <a:solidFill>
                  <a:schemeClr val="tx1"/>
                </a:solidFill>
              </a:rPr>
              <a:t>What participants do during the day</a:t>
            </a:r>
            <a:endParaRPr lang="en-US" dirty="0">
              <a:solidFill>
                <a:schemeClr val="tx1"/>
              </a:solidFill>
            </a:endParaRPr>
          </a:p>
        </p:txBody>
      </p:sp>
    </p:spTree>
    <p:extLst>
      <p:ext uri="{BB962C8B-B14F-4D97-AF65-F5344CB8AC3E}">
        <p14:creationId xmlns:p14="http://schemas.microsoft.com/office/powerpoint/2010/main" val="11885685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9144000" cy="1143000"/>
          </a:xfrm>
        </p:spPr>
        <p:txBody>
          <a:bodyPr>
            <a:normAutofit/>
          </a:bodyPr>
          <a:lstStyle/>
          <a:p>
            <a:pPr algn="ctr"/>
            <a:r>
              <a:rPr lang="en-US" dirty="0" smtClean="0"/>
              <a:t>NCI Employment Categories</a:t>
            </a:r>
            <a:r>
              <a:rPr lang="en-US" sz="3800" dirty="0" smtClean="0"/>
              <a:t> </a:t>
            </a:r>
            <a:endParaRPr lang="en-US" sz="3800" dirty="0"/>
          </a:p>
        </p:txBody>
      </p:sp>
      <p:sp>
        <p:nvSpPr>
          <p:cNvPr id="3" name="Content Placeholder 2"/>
          <p:cNvSpPr>
            <a:spLocks noGrp="1"/>
          </p:cNvSpPr>
          <p:nvPr>
            <p:ph idx="1"/>
          </p:nvPr>
        </p:nvSpPr>
        <p:spPr>
          <a:xfrm>
            <a:off x="457200" y="1600200"/>
            <a:ext cx="8229600" cy="5029200"/>
          </a:xfrm>
        </p:spPr>
        <p:txBody>
          <a:bodyPr>
            <a:normAutofit/>
          </a:bodyPr>
          <a:lstStyle/>
          <a:p>
            <a:r>
              <a:rPr lang="en-US" b="1" dirty="0" smtClean="0"/>
              <a:t>Integrated Employment </a:t>
            </a:r>
          </a:p>
          <a:p>
            <a:pPr lvl="1"/>
            <a:r>
              <a:rPr lang="en-US" sz="1900" dirty="0" smtClean="0"/>
              <a:t>Paid </a:t>
            </a:r>
            <a:r>
              <a:rPr lang="en-US" sz="1900" dirty="0"/>
              <a:t>job in a place where most other workers do not have disabilities (e.g. competitive or supported employment, enclave, work crew)</a:t>
            </a:r>
          </a:p>
          <a:p>
            <a:r>
              <a:rPr lang="en-US" b="1" dirty="0" smtClean="0"/>
              <a:t>Unpaid </a:t>
            </a:r>
            <a:r>
              <a:rPr lang="en-US" b="1" dirty="0"/>
              <a:t>Community </a:t>
            </a:r>
            <a:r>
              <a:rPr lang="en-US" b="1" dirty="0" smtClean="0"/>
              <a:t>Activity</a:t>
            </a:r>
          </a:p>
          <a:p>
            <a:pPr lvl="1"/>
            <a:r>
              <a:rPr lang="en-US" sz="1900" dirty="0" smtClean="0"/>
              <a:t>Unpaid </a:t>
            </a:r>
            <a:r>
              <a:rPr lang="en-US" sz="1900" dirty="0"/>
              <a:t>activity in a place where most other workers do not have </a:t>
            </a:r>
            <a:r>
              <a:rPr lang="en-US" sz="1900" dirty="0" smtClean="0"/>
              <a:t>disabilities (</a:t>
            </a:r>
            <a:r>
              <a:rPr lang="en-US" sz="1900" dirty="0"/>
              <a:t>e.g. volunteer activities, skills </a:t>
            </a:r>
            <a:r>
              <a:rPr lang="en-US" sz="1900" dirty="0" smtClean="0"/>
              <a:t>training)</a:t>
            </a:r>
            <a:endParaRPr lang="en-US" sz="1900" dirty="0"/>
          </a:p>
          <a:p>
            <a:r>
              <a:rPr lang="en-US" b="1" dirty="0" smtClean="0"/>
              <a:t>Paid </a:t>
            </a:r>
            <a:r>
              <a:rPr lang="en-US" b="1" dirty="0"/>
              <a:t>Facility-Based </a:t>
            </a:r>
            <a:r>
              <a:rPr lang="en-US" b="1" dirty="0" smtClean="0"/>
              <a:t>Work</a:t>
            </a:r>
          </a:p>
          <a:p>
            <a:pPr lvl="1"/>
            <a:r>
              <a:rPr lang="en-US" sz="1900" dirty="0" smtClean="0"/>
              <a:t>Paid </a:t>
            </a:r>
            <a:r>
              <a:rPr lang="en-US" sz="1900" dirty="0"/>
              <a:t>job in a place where most people do have disabilities (e.g. workshop, activity </a:t>
            </a:r>
            <a:r>
              <a:rPr lang="en-US" sz="1900" dirty="0" smtClean="0"/>
              <a:t>center)</a:t>
            </a:r>
          </a:p>
          <a:p>
            <a:r>
              <a:rPr lang="en-US" b="1" dirty="0" smtClean="0"/>
              <a:t>Unpaid Facility-Based Activity</a:t>
            </a:r>
          </a:p>
          <a:p>
            <a:pPr lvl="1"/>
            <a:r>
              <a:rPr lang="en-US" sz="1900" dirty="0" smtClean="0"/>
              <a:t>Unpaid </a:t>
            </a:r>
            <a:r>
              <a:rPr lang="en-US" sz="1900" dirty="0"/>
              <a:t>activity in a place where most people do have disabilities (e.g. day </a:t>
            </a:r>
            <a:r>
              <a:rPr lang="en-US" sz="1900" dirty="0" smtClean="0"/>
              <a:t>habilitation, </a:t>
            </a:r>
            <a:r>
              <a:rPr lang="en-US" sz="1900" dirty="0"/>
              <a:t>seniors programs) </a:t>
            </a:r>
            <a:endParaRPr lang="en-US" sz="1900" dirty="0" smtClean="0"/>
          </a:p>
        </p:txBody>
      </p:sp>
    </p:spTree>
    <p:extLst>
      <p:ext uri="{BB962C8B-B14F-4D97-AF65-F5344CB8AC3E}">
        <p14:creationId xmlns:p14="http://schemas.microsoft.com/office/powerpoint/2010/main" val="26658330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92001884"/>
              </p:ext>
            </p:extLst>
          </p:nvPr>
        </p:nvGraphicFramePr>
        <p:xfrm>
          <a:off x="228600" y="1905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29167" y="4305503"/>
            <a:ext cx="866065" cy="338554"/>
          </a:xfrm>
          <a:prstGeom prst="rect">
            <a:avLst/>
          </a:prstGeom>
          <a:noFill/>
        </p:spPr>
        <p:txBody>
          <a:bodyPr wrap="square" rtlCol="0">
            <a:spAutoFit/>
          </a:bodyPr>
          <a:lstStyle/>
          <a:p>
            <a:r>
              <a:rPr lang="en-US" sz="1600" dirty="0" smtClean="0"/>
              <a:t>27.3%</a:t>
            </a:r>
            <a:endParaRPr lang="en-US" sz="1600" dirty="0"/>
          </a:p>
        </p:txBody>
      </p:sp>
      <p:sp>
        <p:nvSpPr>
          <p:cNvPr id="8" name="TextBox 7"/>
          <p:cNvSpPr txBox="1"/>
          <p:nvPr/>
        </p:nvSpPr>
        <p:spPr>
          <a:xfrm>
            <a:off x="3810000" y="4690646"/>
            <a:ext cx="990600" cy="338554"/>
          </a:xfrm>
          <a:prstGeom prst="rect">
            <a:avLst/>
          </a:prstGeom>
          <a:noFill/>
        </p:spPr>
        <p:txBody>
          <a:bodyPr wrap="square" rtlCol="0">
            <a:spAutoFit/>
          </a:bodyPr>
          <a:lstStyle/>
          <a:p>
            <a:r>
              <a:rPr lang="en-US" sz="1600" dirty="0" smtClean="0"/>
              <a:t>15.2%</a:t>
            </a:r>
            <a:endParaRPr lang="en-US" sz="1600" dirty="0"/>
          </a:p>
        </p:txBody>
      </p:sp>
      <p:sp>
        <p:nvSpPr>
          <p:cNvPr id="9" name="TextBox 8"/>
          <p:cNvSpPr txBox="1"/>
          <p:nvPr/>
        </p:nvSpPr>
        <p:spPr>
          <a:xfrm>
            <a:off x="7490460" y="5029200"/>
            <a:ext cx="891540" cy="338554"/>
          </a:xfrm>
          <a:prstGeom prst="rect">
            <a:avLst/>
          </a:prstGeom>
          <a:noFill/>
        </p:spPr>
        <p:txBody>
          <a:bodyPr wrap="square" rtlCol="0">
            <a:spAutoFit/>
          </a:bodyPr>
          <a:lstStyle/>
          <a:p>
            <a:r>
              <a:rPr lang="en-US" sz="1600" dirty="0" smtClean="0"/>
              <a:t>5.5%</a:t>
            </a:r>
            <a:endParaRPr lang="en-US" sz="1600" dirty="0"/>
          </a:p>
        </p:txBody>
      </p:sp>
      <p:sp>
        <p:nvSpPr>
          <p:cNvPr id="3" name="Rectangle 2"/>
          <p:cNvSpPr/>
          <p:nvPr/>
        </p:nvSpPr>
        <p:spPr>
          <a:xfrm>
            <a:off x="-35626" y="685800"/>
            <a:ext cx="9179626" cy="707886"/>
          </a:xfrm>
          <a:prstGeom prst="rect">
            <a:avLst/>
          </a:prstGeom>
        </p:spPr>
        <p:txBody>
          <a:bodyPr wrap="square">
            <a:spAutoFit/>
          </a:bodyPr>
          <a:lstStyle/>
          <a:p>
            <a:pPr algn="ctr"/>
            <a:r>
              <a:rPr lang="en-US" sz="4000" dirty="0" smtClean="0">
                <a:solidFill>
                  <a:schemeClr val="tx2"/>
                </a:solidFill>
              </a:rPr>
              <a:t>Employment &amp; Other Daily Activities</a:t>
            </a:r>
            <a:endParaRPr lang="en-US" sz="4000" dirty="0">
              <a:solidFill>
                <a:schemeClr val="tx2"/>
              </a:solidFill>
            </a:endParaRPr>
          </a:p>
        </p:txBody>
      </p:sp>
    </p:spTree>
    <p:extLst>
      <p:ext uri="{BB962C8B-B14F-4D97-AF65-F5344CB8AC3E}">
        <p14:creationId xmlns:p14="http://schemas.microsoft.com/office/powerpoint/2010/main" val="37071273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closer look at employment</a:t>
            </a:r>
            <a:endParaRPr lang="en-US" dirty="0"/>
          </a:p>
        </p:txBody>
      </p:sp>
      <p:sp>
        <p:nvSpPr>
          <p:cNvPr id="3" name="Content Placeholder 2"/>
          <p:cNvSpPr>
            <a:spLocks noGrp="1"/>
          </p:cNvSpPr>
          <p:nvPr>
            <p:ph idx="1"/>
          </p:nvPr>
        </p:nvSpPr>
        <p:spPr>
          <a:xfrm>
            <a:off x="457200" y="1600200"/>
            <a:ext cx="8305800" cy="4876800"/>
          </a:xfrm>
        </p:spPr>
        <p:txBody>
          <a:bodyPr>
            <a:normAutofit fontScale="92500" lnSpcReduction="20000"/>
          </a:bodyPr>
          <a:lstStyle/>
          <a:p>
            <a:r>
              <a:rPr lang="en-US" sz="2800" dirty="0" smtClean="0"/>
              <a:t>Individuals </a:t>
            </a:r>
            <a:r>
              <a:rPr lang="en-US" sz="2800" dirty="0"/>
              <a:t>in integrated employment: </a:t>
            </a:r>
          </a:p>
          <a:p>
            <a:pPr lvl="1"/>
            <a:r>
              <a:rPr lang="en-US" sz="2600" dirty="0"/>
              <a:t>13% also took part in unpaid community activity</a:t>
            </a:r>
          </a:p>
          <a:p>
            <a:pPr lvl="1"/>
            <a:r>
              <a:rPr lang="en-US" sz="2600" dirty="0"/>
              <a:t> 9% also had a paid facility-based job</a:t>
            </a:r>
          </a:p>
          <a:p>
            <a:pPr marL="0" indent="0">
              <a:buNone/>
            </a:pPr>
            <a:endParaRPr lang="en-US" sz="2800" dirty="0"/>
          </a:p>
          <a:p>
            <a:r>
              <a:rPr lang="en-US" sz="2800" dirty="0" smtClean="0"/>
              <a:t>34</a:t>
            </a:r>
            <a:r>
              <a:rPr lang="en-US" sz="2800" dirty="0"/>
              <a:t>% of individuals </a:t>
            </a:r>
            <a:r>
              <a:rPr lang="en-US" sz="2800" dirty="0" smtClean="0"/>
              <a:t>were </a:t>
            </a:r>
            <a:r>
              <a:rPr lang="en-US" sz="2800" u="sng" dirty="0"/>
              <a:t>not</a:t>
            </a:r>
            <a:r>
              <a:rPr lang="en-US" sz="2800" dirty="0"/>
              <a:t> </a:t>
            </a:r>
            <a:r>
              <a:rPr lang="en-US" sz="2800" dirty="0" smtClean="0"/>
              <a:t>in </a:t>
            </a:r>
            <a:r>
              <a:rPr lang="en-US" sz="2800" dirty="0"/>
              <a:t>integrated employment, unpaid community activity, paid facility-based work, or unpaid facility-based activity. </a:t>
            </a:r>
          </a:p>
          <a:p>
            <a:pPr marL="0" indent="0">
              <a:buNone/>
            </a:pPr>
            <a:endParaRPr lang="en-US" b="1" dirty="0"/>
          </a:p>
          <a:p>
            <a:pPr marL="0" indent="0">
              <a:buNone/>
            </a:pPr>
            <a:r>
              <a:rPr lang="en-US" b="1" dirty="0" smtClean="0"/>
              <a:t>Hours and Wages</a:t>
            </a:r>
          </a:p>
          <a:p>
            <a:r>
              <a:rPr lang="en-US" sz="2800" dirty="0" smtClean="0"/>
              <a:t>Similar number of hours worked for integrated employment </a:t>
            </a:r>
            <a:r>
              <a:rPr lang="en-US" sz="2200" dirty="0" smtClean="0"/>
              <a:t>(</a:t>
            </a:r>
            <a:r>
              <a:rPr lang="en-US" sz="2200" i="1" dirty="0" smtClean="0"/>
              <a:t>M </a:t>
            </a:r>
            <a:r>
              <a:rPr lang="en-US" sz="2200" dirty="0" smtClean="0"/>
              <a:t>= 22) </a:t>
            </a:r>
            <a:r>
              <a:rPr lang="en-US" sz="2800" dirty="0" smtClean="0"/>
              <a:t>and paid facility-based </a:t>
            </a:r>
            <a:r>
              <a:rPr lang="en-US" sz="2200" dirty="0" smtClean="0"/>
              <a:t>(</a:t>
            </a:r>
            <a:r>
              <a:rPr lang="en-US" sz="2200" i="1" dirty="0" smtClean="0"/>
              <a:t>M </a:t>
            </a:r>
            <a:r>
              <a:rPr lang="en-US" sz="2200" dirty="0" smtClean="0"/>
              <a:t>= 21).</a:t>
            </a:r>
          </a:p>
          <a:p>
            <a:r>
              <a:rPr lang="en-US" sz="2800" dirty="0" smtClean="0"/>
              <a:t>Wages significantly higher for integrated employment</a:t>
            </a:r>
            <a:r>
              <a:rPr lang="en-US" sz="2600" dirty="0" smtClean="0"/>
              <a:t>       </a:t>
            </a:r>
            <a:r>
              <a:rPr lang="en-US" sz="2200" dirty="0" smtClean="0"/>
              <a:t>(</a:t>
            </a:r>
            <a:r>
              <a:rPr lang="en-US" sz="2200" i="1" dirty="0" smtClean="0"/>
              <a:t>M </a:t>
            </a:r>
            <a:r>
              <a:rPr lang="en-US" sz="2200" dirty="0" smtClean="0"/>
              <a:t>= $5.57)</a:t>
            </a:r>
            <a:r>
              <a:rPr lang="en-US" sz="2600" dirty="0" smtClean="0"/>
              <a:t> </a:t>
            </a:r>
            <a:r>
              <a:rPr lang="en-US" sz="2800" dirty="0" smtClean="0"/>
              <a:t>than paid facility-based </a:t>
            </a:r>
            <a:r>
              <a:rPr lang="en-US" sz="2200" dirty="0" smtClean="0"/>
              <a:t>(</a:t>
            </a:r>
            <a:r>
              <a:rPr lang="en-US" sz="2200" i="1" dirty="0" smtClean="0"/>
              <a:t>M </a:t>
            </a:r>
            <a:r>
              <a:rPr lang="en-US" sz="2200" dirty="0" smtClean="0"/>
              <a:t>= $2.66).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400776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 &amp; Choice</a:t>
            </a:r>
            <a:endParaRPr lang="en-US" dirty="0"/>
          </a:p>
        </p:txBody>
      </p:sp>
      <p:sp>
        <p:nvSpPr>
          <p:cNvPr id="3" name="Text Placeholder 2"/>
          <p:cNvSpPr>
            <a:spLocks noGrp="1"/>
          </p:cNvSpPr>
          <p:nvPr>
            <p:ph type="body" idx="1"/>
          </p:nvPr>
        </p:nvSpPr>
        <p:spPr/>
        <p:txBody>
          <a:bodyPr>
            <a:noAutofit/>
          </a:bodyPr>
          <a:lstStyle/>
          <a:p>
            <a:pPr marL="342900" indent="-342900">
              <a:spcBef>
                <a:spcPts val="0"/>
              </a:spcBef>
              <a:buFont typeface="Arial" panose="020B0604020202020204" pitchFamily="34" charset="0"/>
              <a:buChar char="•"/>
            </a:pPr>
            <a:r>
              <a:rPr lang="en-US" sz="2500" dirty="0">
                <a:solidFill>
                  <a:schemeClr val="tx1"/>
                </a:solidFill>
                <a:latin typeface="Arial Narrow" panose="020B0606020202030204" pitchFamily="34" charset="0"/>
              </a:rPr>
              <a:t>The individual is integrated in and fully accesses and engages in the greater community</a:t>
            </a:r>
          </a:p>
          <a:p>
            <a:pPr marL="342900" indent="-342900">
              <a:spcBef>
                <a:spcPts val="0"/>
              </a:spcBef>
              <a:buFont typeface="Arial" panose="020B0604020202020204" pitchFamily="34" charset="0"/>
              <a:buChar char="•"/>
            </a:pPr>
            <a:r>
              <a:rPr lang="en-US" sz="2500" dirty="0" smtClean="0">
                <a:solidFill>
                  <a:schemeClr val="tx1"/>
                </a:solidFill>
                <a:latin typeface="Arial Narrow" panose="020B0606020202030204" pitchFamily="34" charset="0"/>
              </a:rPr>
              <a:t>Facilitates individual choice of services and supports and who provides them</a:t>
            </a:r>
          </a:p>
          <a:p>
            <a:pPr marL="342900" indent="-342900">
              <a:spcBef>
                <a:spcPts val="0"/>
              </a:spcBef>
              <a:buFont typeface="Arial" panose="020B0604020202020204" pitchFamily="34" charset="0"/>
              <a:buChar char="•"/>
            </a:pPr>
            <a:r>
              <a:rPr lang="en-US" sz="2500" dirty="0" smtClean="0">
                <a:solidFill>
                  <a:schemeClr val="tx1"/>
                </a:solidFill>
                <a:latin typeface="Arial Narrow" panose="020B0606020202030204" pitchFamily="34" charset="0"/>
              </a:rPr>
              <a:t>Optimizes autonomy and independence in making life choices</a:t>
            </a:r>
            <a:endParaRPr lang="en-US" sz="25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6411890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Life Decisions Scale</a:t>
            </a:r>
            <a:endParaRPr lang="en-US" dirty="0"/>
          </a:p>
        </p:txBody>
      </p:sp>
      <p:sp>
        <p:nvSpPr>
          <p:cNvPr id="3" name="Content Placeholder 2"/>
          <p:cNvSpPr>
            <a:spLocks noGrp="1"/>
          </p:cNvSpPr>
          <p:nvPr>
            <p:ph idx="1"/>
          </p:nvPr>
        </p:nvSpPr>
        <p:spPr/>
        <p:txBody>
          <a:bodyPr/>
          <a:lstStyle/>
          <a:p>
            <a:r>
              <a:rPr lang="en-US" dirty="0" smtClean="0"/>
              <a:t>The Life Decisions </a:t>
            </a:r>
            <a:r>
              <a:rPr lang="en-US" dirty="0"/>
              <a:t>Scale refers to choice </a:t>
            </a:r>
            <a:r>
              <a:rPr lang="en-US" dirty="0" smtClean="0"/>
              <a:t>of residence</a:t>
            </a:r>
            <a:r>
              <a:rPr lang="en-US" dirty="0"/>
              <a:t>, work, day activity, staff, and </a:t>
            </a:r>
            <a:r>
              <a:rPr lang="en-US" dirty="0" smtClean="0"/>
              <a:t>roommates.</a:t>
            </a:r>
            <a:endParaRPr lang="en-US" dirty="0"/>
          </a:p>
          <a:p>
            <a:endParaRPr lang="en-US" dirty="0"/>
          </a:p>
        </p:txBody>
      </p:sp>
      <p:graphicFrame>
        <p:nvGraphicFramePr>
          <p:cNvPr id="5" name="Chart 4"/>
          <p:cNvGraphicFramePr/>
          <p:nvPr>
            <p:extLst>
              <p:ext uri="{D42A27DB-BD31-4B8C-83A1-F6EECF244321}">
                <p14:modId xmlns:p14="http://schemas.microsoft.com/office/powerpoint/2010/main" val="975613968"/>
              </p:ext>
            </p:extLst>
          </p:nvPr>
        </p:nvGraphicFramePr>
        <p:xfrm>
          <a:off x="457200" y="2667000"/>
          <a:ext cx="8191500" cy="3911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819400" y="3516868"/>
            <a:ext cx="914400" cy="369332"/>
          </a:xfrm>
          <a:prstGeom prst="rect">
            <a:avLst/>
          </a:prstGeom>
          <a:noFill/>
        </p:spPr>
        <p:txBody>
          <a:bodyPr wrap="square" rtlCol="0">
            <a:spAutoFit/>
          </a:bodyPr>
          <a:lstStyle/>
          <a:p>
            <a:pPr algn="ctr"/>
            <a:r>
              <a:rPr lang="en-US" dirty="0" smtClean="0"/>
              <a:t>68%</a:t>
            </a:r>
            <a:endParaRPr lang="en-US" dirty="0"/>
          </a:p>
        </p:txBody>
      </p:sp>
      <p:sp>
        <p:nvSpPr>
          <p:cNvPr id="8" name="TextBox 7"/>
          <p:cNvSpPr txBox="1"/>
          <p:nvPr/>
        </p:nvSpPr>
        <p:spPr>
          <a:xfrm>
            <a:off x="4419600" y="3886200"/>
            <a:ext cx="838200" cy="381000"/>
          </a:xfrm>
          <a:prstGeom prst="rect">
            <a:avLst/>
          </a:prstGeom>
          <a:noFill/>
        </p:spPr>
        <p:txBody>
          <a:bodyPr wrap="square" rtlCol="0">
            <a:spAutoFit/>
          </a:bodyPr>
          <a:lstStyle/>
          <a:p>
            <a:pPr algn="ctr"/>
            <a:r>
              <a:rPr lang="en-US" dirty="0" smtClean="0"/>
              <a:t>57%</a:t>
            </a:r>
            <a:endParaRPr lang="en-US" dirty="0"/>
          </a:p>
        </p:txBody>
      </p:sp>
    </p:spTree>
    <p:extLst>
      <p:ext uri="{BB962C8B-B14F-4D97-AF65-F5344CB8AC3E}">
        <p14:creationId xmlns:p14="http://schemas.microsoft.com/office/powerpoint/2010/main" val="1828938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Everyday Choices Scale</a:t>
            </a:r>
            <a:endParaRPr lang="en-US" dirty="0"/>
          </a:p>
        </p:txBody>
      </p:sp>
      <p:sp>
        <p:nvSpPr>
          <p:cNvPr id="3" name="Content Placeholder 2"/>
          <p:cNvSpPr>
            <a:spLocks noGrp="1"/>
          </p:cNvSpPr>
          <p:nvPr>
            <p:ph idx="1"/>
          </p:nvPr>
        </p:nvSpPr>
        <p:spPr/>
        <p:txBody>
          <a:bodyPr/>
          <a:lstStyle/>
          <a:p>
            <a:r>
              <a:rPr lang="en-US" dirty="0" smtClean="0"/>
              <a:t>The Everyday </a:t>
            </a:r>
            <a:r>
              <a:rPr lang="en-US" dirty="0"/>
              <a:t>Choices Scale refers to choice of: daily schedule, how to spend money, and free time </a:t>
            </a:r>
            <a:r>
              <a:rPr lang="en-US" dirty="0" smtClean="0"/>
              <a:t>activities.</a:t>
            </a:r>
            <a:endParaRPr lang="en-US" dirty="0"/>
          </a:p>
        </p:txBody>
      </p:sp>
      <p:graphicFrame>
        <p:nvGraphicFramePr>
          <p:cNvPr id="4" name="Chart 3"/>
          <p:cNvGraphicFramePr/>
          <p:nvPr>
            <p:extLst>
              <p:ext uri="{D42A27DB-BD31-4B8C-83A1-F6EECF244321}">
                <p14:modId xmlns:p14="http://schemas.microsoft.com/office/powerpoint/2010/main" val="3212918575"/>
              </p:ext>
            </p:extLst>
          </p:nvPr>
        </p:nvGraphicFramePr>
        <p:xfrm>
          <a:off x="533400" y="2590800"/>
          <a:ext cx="86106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743200" y="3059668"/>
            <a:ext cx="1219200" cy="369332"/>
          </a:xfrm>
          <a:prstGeom prst="rect">
            <a:avLst/>
          </a:prstGeom>
          <a:noFill/>
        </p:spPr>
        <p:txBody>
          <a:bodyPr wrap="square" rtlCol="0">
            <a:spAutoFit/>
          </a:bodyPr>
          <a:lstStyle/>
          <a:p>
            <a:pPr algn="ctr"/>
            <a:r>
              <a:rPr lang="en-US" dirty="0" smtClean="0"/>
              <a:t>84%</a:t>
            </a:r>
            <a:endParaRPr lang="en-US" dirty="0"/>
          </a:p>
        </p:txBody>
      </p:sp>
    </p:spTree>
    <p:extLst>
      <p:ext uri="{BB962C8B-B14F-4D97-AF65-F5344CB8AC3E}">
        <p14:creationId xmlns:p14="http://schemas.microsoft.com/office/powerpoint/2010/main" val="1291416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Community Inclusion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1412000"/>
              </p:ext>
            </p:extLst>
          </p:nvPr>
        </p:nvGraphicFramePr>
        <p:xfrm>
          <a:off x="609600" y="2743200"/>
          <a:ext cx="81534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1447770"/>
            <a:ext cx="8305800" cy="1015663"/>
          </a:xfrm>
          <a:prstGeom prst="rect">
            <a:avLst/>
          </a:prstGeom>
          <a:noFill/>
        </p:spPr>
        <p:txBody>
          <a:bodyPr wrap="square" rtlCol="0">
            <a:spAutoFit/>
          </a:bodyPr>
          <a:lstStyle/>
          <a:p>
            <a:pPr marL="285750" indent="-285750">
              <a:buClr>
                <a:srgbClr val="0070C0"/>
              </a:buClr>
              <a:buFont typeface="Arial" panose="020B0604020202020204" pitchFamily="34" charset="0"/>
              <a:buChar char="•"/>
            </a:pPr>
            <a:r>
              <a:rPr lang="en-US" sz="2000" dirty="0" smtClean="0"/>
              <a:t>The Community Inclusion Scale measures regular participation </a:t>
            </a:r>
            <a:r>
              <a:rPr lang="en-US" sz="2000" dirty="0"/>
              <a:t>in integrated activities in </a:t>
            </a:r>
            <a:r>
              <a:rPr lang="en-US" sz="2000" dirty="0" smtClean="0"/>
              <a:t>the community, including shopping, errands and appointments, entertainment, eating at restaurants. </a:t>
            </a:r>
            <a:endParaRPr lang="en-US" sz="2000" dirty="0"/>
          </a:p>
        </p:txBody>
      </p:sp>
    </p:spTree>
    <p:extLst>
      <p:ext uri="{BB962C8B-B14F-4D97-AF65-F5344CB8AC3E}">
        <p14:creationId xmlns:p14="http://schemas.microsoft.com/office/powerpoint/2010/main" val="7978406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Community Inclusion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0033061"/>
              </p:ext>
            </p:extLst>
          </p:nvPr>
        </p:nvGraphicFramePr>
        <p:xfrm>
          <a:off x="990600" y="2097107"/>
          <a:ext cx="76962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38545" y="3352800"/>
            <a:ext cx="1371600" cy="954107"/>
          </a:xfrm>
          <a:prstGeom prst="rect">
            <a:avLst/>
          </a:prstGeom>
          <a:noFill/>
        </p:spPr>
        <p:txBody>
          <a:bodyPr wrap="square" rtlCol="0">
            <a:spAutoFit/>
          </a:bodyPr>
          <a:lstStyle/>
          <a:p>
            <a:pPr algn="ctr"/>
            <a:r>
              <a:rPr lang="en-US" sz="1400" dirty="0" smtClean="0"/>
              <a:t>Average Number of Times in a Month</a:t>
            </a:r>
            <a:endParaRPr lang="en-US" sz="1400" dirty="0"/>
          </a:p>
        </p:txBody>
      </p:sp>
      <p:sp>
        <p:nvSpPr>
          <p:cNvPr id="6" name="TextBox 5"/>
          <p:cNvSpPr txBox="1"/>
          <p:nvPr/>
        </p:nvSpPr>
        <p:spPr>
          <a:xfrm>
            <a:off x="1828800" y="6248400"/>
            <a:ext cx="5562600" cy="307777"/>
          </a:xfrm>
          <a:prstGeom prst="rect">
            <a:avLst/>
          </a:prstGeom>
          <a:noFill/>
        </p:spPr>
        <p:txBody>
          <a:bodyPr wrap="square" rtlCol="0">
            <a:spAutoFit/>
          </a:bodyPr>
          <a:lstStyle/>
          <a:p>
            <a:pPr algn="ctr"/>
            <a:r>
              <a:rPr lang="en-US" sz="1400" dirty="0" smtClean="0"/>
              <a:t>Type of Community Involvement</a:t>
            </a:r>
            <a:endParaRPr lang="en-US" sz="1400" dirty="0"/>
          </a:p>
        </p:txBody>
      </p:sp>
      <p:sp>
        <p:nvSpPr>
          <p:cNvPr id="8" name="TextBox 7"/>
          <p:cNvSpPr txBox="1"/>
          <p:nvPr/>
        </p:nvSpPr>
        <p:spPr>
          <a:xfrm>
            <a:off x="4800600" y="5410200"/>
            <a:ext cx="685800" cy="307777"/>
          </a:xfrm>
          <a:prstGeom prst="rect">
            <a:avLst/>
          </a:prstGeom>
          <a:noFill/>
        </p:spPr>
        <p:txBody>
          <a:bodyPr wrap="square" rtlCol="0">
            <a:spAutoFit/>
          </a:bodyPr>
          <a:lstStyle/>
          <a:p>
            <a:r>
              <a:rPr lang="en-US" sz="1400" dirty="0" smtClean="0"/>
              <a:t>4.0</a:t>
            </a:r>
            <a:endParaRPr lang="en-US" sz="1400" dirty="0"/>
          </a:p>
        </p:txBody>
      </p:sp>
      <p:sp>
        <p:nvSpPr>
          <p:cNvPr id="9" name="TextBox 8"/>
          <p:cNvSpPr txBox="1"/>
          <p:nvPr/>
        </p:nvSpPr>
        <p:spPr>
          <a:xfrm>
            <a:off x="5143500" y="5486400"/>
            <a:ext cx="571500" cy="307777"/>
          </a:xfrm>
          <a:prstGeom prst="rect">
            <a:avLst/>
          </a:prstGeom>
          <a:noFill/>
        </p:spPr>
        <p:txBody>
          <a:bodyPr wrap="square" rtlCol="0">
            <a:spAutoFit/>
          </a:bodyPr>
          <a:lstStyle/>
          <a:p>
            <a:r>
              <a:rPr lang="en-US" sz="1400" dirty="0" smtClean="0"/>
              <a:t>2.7</a:t>
            </a:r>
            <a:endParaRPr lang="en-US" sz="1400" dirty="0"/>
          </a:p>
        </p:txBody>
      </p:sp>
      <p:sp>
        <p:nvSpPr>
          <p:cNvPr id="10" name="TextBox 9"/>
          <p:cNvSpPr txBox="1"/>
          <p:nvPr/>
        </p:nvSpPr>
        <p:spPr>
          <a:xfrm>
            <a:off x="6477000" y="5441731"/>
            <a:ext cx="609600" cy="307777"/>
          </a:xfrm>
          <a:prstGeom prst="rect">
            <a:avLst/>
          </a:prstGeom>
          <a:noFill/>
        </p:spPr>
        <p:txBody>
          <a:bodyPr wrap="square" rtlCol="0">
            <a:spAutoFit/>
          </a:bodyPr>
          <a:lstStyle/>
          <a:p>
            <a:r>
              <a:rPr lang="en-US" sz="1400" dirty="0" smtClean="0"/>
              <a:t>3.6</a:t>
            </a:r>
            <a:endParaRPr lang="en-US" sz="1400" dirty="0"/>
          </a:p>
        </p:txBody>
      </p:sp>
      <p:sp>
        <p:nvSpPr>
          <p:cNvPr id="11" name="TextBox 10"/>
          <p:cNvSpPr txBox="1"/>
          <p:nvPr/>
        </p:nvSpPr>
        <p:spPr>
          <a:xfrm>
            <a:off x="3880945" y="5486400"/>
            <a:ext cx="457200" cy="307777"/>
          </a:xfrm>
          <a:prstGeom prst="rect">
            <a:avLst/>
          </a:prstGeom>
          <a:noFill/>
        </p:spPr>
        <p:txBody>
          <a:bodyPr wrap="square" rtlCol="0">
            <a:spAutoFit/>
          </a:bodyPr>
          <a:lstStyle/>
          <a:p>
            <a:r>
              <a:rPr lang="en-US" sz="1400" dirty="0" smtClean="0"/>
              <a:t>2.8</a:t>
            </a:r>
            <a:endParaRPr lang="en-US" sz="1400" dirty="0"/>
          </a:p>
        </p:txBody>
      </p:sp>
      <p:sp>
        <p:nvSpPr>
          <p:cNvPr id="12" name="TextBox 11"/>
          <p:cNvSpPr txBox="1"/>
          <p:nvPr/>
        </p:nvSpPr>
        <p:spPr>
          <a:xfrm>
            <a:off x="3505200" y="5410200"/>
            <a:ext cx="604345" cy="307777"/>
          </a:xfrm>
          <a:prstGeom prst="rect">
            <a:avLst/>
          </a:prstGeom>
          <a:noFill/>
        </p:spPr>
        <p:txBody>
          <a:bodyPr wrap="square" rtlCol="0">
            <a:spAutoFit/>
          </a:bodyPr>
          <a:lstStyle/>
          <a:p>
            <a:r>
              <a:rPr lang="en-US" sz="1400" dirty="0" smtClean="0"/>
              <a:t>5.3</a:t>
            </a:r>
            <a:endParaRPr lang="en-US" sz="1400" dirty="0"/>
          </a:p>
        </p:txBody>
      </p:sp>
      <p:sp>
        <p:nvSpPr>
          <p:cNvPr id="13" name="TextBox 12"/>
          <p:cNvSpPr txBox="1"/>
          <p:nvPr/>
        </p:nvSpPr>
        <p:spPr>
          <a:xfrm>
            <a:off x="2590800" y="5410200"/>
            <a:ext cx="685800" cy="307777"/>
          </a:xfrm>
          <a:prstGeom prst="rect">
            <a:avLst/>
          </a:prstGeom>
          <a:noFill/>
        </p:spPr>
        <p:txBody>
          <a:bodyPr wrap="square" rtlCol="0">
            <a:spAutoFit/>
          </a:bodyPr>
          <a:lstStyle/>
          <a:p>
            <a:r>
              <a:rPr lang="en-US" sz="1400" dirty="0" smtClean="0"/>
              <a:t>4.1</a:t>
            </a:r>
            <a:endParaRPr lang="en-US" sz="1400" dirty="0"/>
          </a:p>
        </p:txBody>
      </p:sp>
    </p:spTree>
    <p:extLst>
      <p:ext uri="{BB962C8B-B14F-4D97-AF65-F5344CB8AC3E}">
        <p14:creationId xmlns:p14="http://schemas.microsoft.com/office/powerpoint/2010/main" val="13372156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a:t>
            </a:r>
            <a:endParaRPr lang="en-US" dirty="0"/>
          </a:p>
        </p:txBody>
      </p:sp>
      <p:sp>
        <p:nvSpPr>
          <p:cNvPr id="3" name="Text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smtClean="0">
                <a:solidFill>
                  <a:schemeClr val="tx1"/>
                </a:solidFill>
              </a:rPr>
              <a:t>Ensures right to privacy, dignity, and respect and freedom from coercion and restraint.</a:t>
            </a:r>
            <a:endParaRPr lang="en-US" dirty="0">
              <a:solidFill>
                <a:schemeClr val="tx1"/>
              </a:solidFill>
            </a:endParaRPr>
          </a:p>
        </p:txBody>
      </p:sp>
    </p:spTree>
    <p:extLst>
      <p:ext uri="{BB962C8B-B14F-4D97-AF65-F5344CB8AC3E}">
        <p14:creationId xmlns:p14="http://schemas.microsoft.com/office/powerpoint/2010/main" val="21216878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Prevalence   </a:t>
            </a:r>
            <a:endParaRPr lang="en-US" sz="3800" dirty="0"/>
          </a:p>
        </p:txBody>
      </p:sp>
      <p:sp>
        <p:nvSpPr>
          <p:cNvPr id="3" name="Content Placeholder 2"/>
          <p:cNvSpPr>
            <a:spLocks noGrp="1"/>
          </p:cNvSpPr>
          <p:nvPr>
            <p:ph idx="1"/>
          </p:nvPr>
        </p:nvSpPr>
        <p:spPr>
          <a:xfrm>
            <a:off x="533400" y="1676400"/>
            <a:ext cx="8229600" cy="4876800"/>
          </a:xfrm>
        </p:spPr>
        <p:txBody>
          <a:bodyPr/>
          <a:lstStyle/>
          <a:p>
            <a:r>
              <a:rPr lang="en-US" dirty="0"/>
              <a:t>13.87% of children aged 3-17 have </a:t>
            </a:r>
            <a:endParaRPr lang="en-US" dirty="0" smtClean="0"/>
          </a:p>
          <a:p>
            <a:pPr marL="0" indent="0">
              <a:buNone/>
            </a:pPr>
            <a:r>
              <a:rPr lang="en-US" dirty="0" smtClean="0"/>
              <a:t>   a </a:t>
            </a:r>
            <a:r>
              <a:rPr lang="en-US" dirty="0"/>
              <a:t>developmental disability </a:t>
            </a:r>
          </a:p>
          <a:p>
            <a:r>
              <a:rPr lang="en-US" dirty="0"/>
              <a:t>≈ 8 million Americans of all ages </a:t>
            </a:r>
            <a:endParaRPr lang="en-US" dirty="0" smtClean="0"/>
          </a:p>
          <a:p>
            <a:pPr marL="0" indent="0">
              <a:buNone/>
            </a:pPr>
            <a:r>
              <a:rPr lang="en-US" dirty="0" smtClean="0"/>
              <a:t>  have </a:t>
            </a:r>
            <a:r>
              <a:rPr lang="en-US" dirty="0"/>
              <a:t>an intellectual disability</a:t>
            </a:r>
          </a:p>
          <a:p>
            <a:r>
              <a:rPr lang="en-US" dirty="0"/>
              <a:t>1 in 10  </a:t>
            </a:r>
            <a:r>
              <a:rPr lang="en-US" dirty="0" smtClean="0"/>
              <a:t>families </a:t>
            </a:r>
            <a:r>
              <a:rPr lang="en-US" dirty="0"/>
              <a:t>affected </a:t>
            </a:r>
            <a:r>
              <a:rPr lang="en-US" dirty="0" smtClean="0"/>
              <a:t>by </a:t>
            </a:r>
            <a:r>
              <a:rPr lang="en-US" dirty="0"/>
              <a:t>an intellectual disability</a:t>
            </a:r>
          </a:p>
          <a:p>
            <a:endParaRPr lang="en-US" dirty="0"/>
          </a:p>
        </p:txBody>
      </p:sp>
    </p:spTree>
    <p:extLst>
      <p:ext uri="{BB962C8B-B14F-4D97-AF65-F5344CB8AC3E}">
        <p14:creationId xmlns:p14="http://schemas.microsoft.com/office/powerpoint/2010/main" val="2088629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762143049"/>
              </p:ext>
            </p:extLst>
          </p:nvPr>
        </p:nvGraphicFramePr>
        <p:xfrm>
          <a:off x="838200" y="1219200"/>
          <a:ext cx="73152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495800" y="2286000"/>
            <a:ext cx="1371600" cy="338554"/>
          </a:xfrm>
          <a:prstGeom prst="rect">
            <a:avLst/>
          </a:prstGeom>
          <a:noFill/>
        </p:spPr>
        <p:txBody>
          <a:bodyPr wrap="square" rtlCol="0">
            <a:spAutoFit/>
          </a:bodyPr>
          <a:lstStyle/>
          <a:p>
            <a:r>
              <a:rPr lang="en-US" sz="1600" dirty="0" smtClean="0"/>
              <a:t>88.1%</a:t>
            </a:r>
            <a:endParaRPr lang="en-US" sz="1600" dirty="0"/>
          </a:p>
        </p:txBody>
      </p:sp>
      <p:sp>
        <p:nvSpPr>
          <p:cNvPr id="7" name="TextBox 6"/>
          <p:cNvSpPr txBox="1"/>
          <p:nvPr/>
        </p:nvSpPr>
        <p:spPr>
          <a:xfrm>
            <a:off x="5867400" y="5375764"/>
            <a:ext cx="685800" cy="338554"/>
          </a:xfrm>
          <a:prstGeom prst="rect">
            <a:avLst/>
          </a:prstGeom>
          <a:noFill/>
        </p:spPr>
        <p:txBody>
          <a:bodyPr wrap="square" rtlCol="0">
            <a:spAutoFit/>
          </a:bodyPr>
          <a:lstStyle/>
          <a:p>
            <a:r>
              <a:rPr lang="en-US" sz="1600" dirty="0" smtClean="0"/>
              <a:t>2.2%</a:t>
            </a:r>
            <a:endParaRPr lang="en-US" sz="1600" dirty="0"/>
          </a:p>
        </p:txBody>
      </p:sp>
      <p:sp>
        <p:nvSpPr>
          <p:cNvPr id="8" name="TextBox 7"/>
          <p:cNvSpPr txBox="1"/>
          <p:nvPr/>
        </p:nvSpPr>
        <p:spPr>
          <a:xfrm>
            <a:off x="3219449" y="5308254"/>
            <a:ext cx="881743" cy="338554"/>
          </a:xfrm>
          <a:prstGeom prst="rect">
            <a:avLst/>
          </a:prstGeom>
          <a:noFill/>
        </p:spPr>
        <p:txBody>
          <a:bodyPr wrap="square" rtlCol="0">
            <a:spAutoFit/>
          </a:bodyPr>
          <a:lstStyle/>
          <a:p>
            <a:r>
              <a:rPr lang="en-US" sz="1600" dirty="0" smtClean="0"/>
              <a:t>4.3%</a:t>
            </a:r>
            <a:endParaRPr lang="en-US" sz="1600" dirty="0"/>
          </a:p>
        </p:txBody>
      </p:sp>
      <p:sp>
        <p:nvSpPr>
          <p:cNvPr id="9" name="TextBox 8"/>
          <p:cNvSpPr txBox="1"/>
          <p:nvPr/>
        </p:nvSpPr>
        <p:spPr>
          <a:xfrm>
            <a:off x="1981199" y="5438003"/>
            <a:ext cx="881743" cy="338554"/>
          </a:xfrm>
          <a:prstGeom prst="rect">
            <a:avLst/>
          </a:prstGeom>
          <a:noFill/>
        </p:spPr>
        <p:txBody>
          <a:bodyPr wrap="square" rtlCol="0">
            <a:spAutoFit/>
          </a:bodyPr>
          <a:lstStyle/>
          <a:p>
            <a:r>
              <a:rPr lang="en-US" sz="1600" dirty="0" smtClean="0"/>
              <a:t>2.2%</a:t>
            </a:r>
            <a:endParaRPr lang="en-US" sz="1600" dirty="0"/>
          </a:p>
        </p:txBody>
      </p:sp>
    </p:spTree>
    <p:extLst>
      <p:ext uri="{BB962C8B-B14F-4D97-AF65-F5344CB8AC3E}">
        <p14:creationId xmlns:p14="http://schemas.microsoft.com/office/powerpoint/2010/main" val="315789706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610850254"/>
              </p:ext>
            </p:extLst>
          </p:nvPr>
        </p:nvGraphicFramePr>
        <p:xfrm>
          <a:off x="11373" y="838200"/>
          <a:ext cx="4572000" cy="57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860675815"/>
              </p:ext>
            </p:extLst>
          </p:nvPr>
        </p:nvGraphicFramePr>
        <p:xfrm>
          <a:off x="4419600" y="838200"/>
          <a:ext cx="4648200" cy="5791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838200" y="4698872"/>
            <a:ext cx="609600" cy="276999"/>
          </a:xfrm>
          <a:prstGeom prst="rect">
            <a:avLst/>
          </a:prstGeom>
          <a:noFill/>
        </p:spPr>
        <p:txBody>
          <a:bodyPr wrap="square" rtlCol="0">
            <a:spAutoFit/>
          </a:bodyPr>
          <a:lstStyle/>
          <a:p>
            <a:r>
              <a:rPr lang="en-US" sz="1200" dirty="0" smtClean="0"/>
              <a:t>6.5%</a:t>
            </a:r>
            <a:endParaRPr lang="en-US" sz="1200" dirty="0"/>
          </a:p>
        </p:txBody>
      </p:sp>
      <p:sp>
        <p:nvSpPr>
          <p:cNvPr id="8" name="TextBox 7"/>
          <p:cNvSpPr txBox="1"/>
          <p:nvPr/>
        </p:nvSpPr>
        <p:spPr>
          <a:xfrm>
            <a:off x="7162800" y="2529885"/>
            <a:ext cx="685800" cy="276999"/>
          </a:xfrm>
          <a:prstGeom prst="rect">
            <a:avLst/>
          </a:prstGeom>
          <a:noFill/>
        </p:spPr>
        <p:txBody>
          <a:bodyPr wrap="square" rtlCol="0">
            <a:spAutoFit/>
          </a:bodyPr>
          <a:lstStyle/>
          <a:p>
            <a:r>
              <a:rPr lang="en-US" sz="1200" dirty="0" smtClean="0"/>
              <a:t>73.8%</a:t>
            </a:r>
            <a:endParaRPr lang="en-US" sz="1200" dirty="0"/>
          </a:p>
        </p:txBody>
      </p:sp>
      <p:sp>
        <p:nvSpPr>
          <p:cNvPr id="9" name="TextBox 8"/>
          <p:cNvSpPr txBox="1"/>
          <p:nvPr/>
        </p:nvSpPr>
        <p:spPr>
          <a:xfrm>
            <a:off x="5181600" y="4572000"/>
            <a:ext cx="762000" cy="276999"/>
          </a:xfrm>
          <a:prstGeom prst="rect">
            <a:avLst/>
          </a:prstGeom>
          <a:noFill/>
        </p:spPr>
        <p:txBody>
          <a:bodyPr wrap="square" rtlCol="0">
            <a:spAutoFit/>
          </a:bodyPr>
          <a:lstStyle/>
          <a:p>
            <a:r>
              <a:rPr lang="en-US" sz="1200" dirty="0" smtClean="0"/>
              <a:t>13.0%</a:t>
            </a:r>
            <a:endParaRPr lang="en-US" sz="1200" dirty="0"/>
          </a:p>
        </p:txBody>
      </p:sp>
    </p:spTree>
    <p:extLst>
      <p:ext uri="{BB962C8B-B14F-4D97-AF65-F5344CB8AC3E}">
        <p14:creationId xmlns:p14="http://schemas.microsoft.com/office/powerpoint/2010/main" val="7139228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984999341"/>
              </p:ext>
            </p:extLst>
          </p:nvPr>
        </p:nvGraphicFramePr>
        <p:xfrm>
          <a:off x="457200" y="990600"/>
          <a:ext cx="82296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941394" y="4451810"/>
            <a:ext cx="838200" cy="338554"/>
          </a:xfrm>
          <a:prstGeom prst="rect">
            <a:avLst/>
          </a:prstGeom>
          <a:noFill/>
        </p:spPr>
        <p:txBody>
          <a:bodyPr wrap="square" rtlCol="0">
            <a:spAutoFit/>
          </a:bodyPr>
          <a:lstStyle/>
          <a:p>
            <a:r>
              <a:rPr lang="en-US" sz="1600" dirty="0" smtClean="0"/>
              <a:t>9.3%</a:t>
            </a:r>
            <a:endParaRPr lang="en-US" sz="1600" dirty="0"/>
          </a:p>
        </p:txBody>
      </p:sp>
      <p:sp>
        <p:nvSpPr>
          <p:cNvPr id="6" name="TextBox 5"/>
          <p:cNvSpPr txBox="1"/>
          <p:nvPr/>
        </p:nvSpPr>
        <p:spPr>
          <a:xfrm>
            <a:off x="5439771" y="4282533"/>
            <a:ext cx="838200" cy="338554"/>
          </a:xfrm>
          <a:prstGeom prst="rect">
            <a:avLst/>
          </a:prstGeom>
          <a:noFill/>
        </p:spPr>
        <p:txBody>
          <a:bodyPr wrap="square" rtlCol="0">
            <a:spAutoFit/>
          </a:bodyPr>
          <a:lstStyle/>
          <a:p>
            <a:r>
              <a:rPr lang="en-US" sz="1600" dirty="0" smtClean="0"/>
              <a:t>14.2%</a:t>
            </a:r>
            <a:endParaRPr lang="en-US" sz="1600" dirty="0"/>
          </a:p>
        </p:txBody>
      </p:sp>
      <p:sp>
        <p:nvSpPr>
          <p:cNvPr id="7" name="TextBox 6"/>
          <p:cNvSpPr txBox="1"/>
          <p:nvPr/>
        </p:nvSpPr>
        <p:spPr>
          <a:xfrm>
            <a:off x="7315200" y="4621087"/>
            <a:ext cx="685800" cy="338554"/>
          </a:xfrm>
          <a:prstGeom prst="rect">
            <a:avLst/>
          </a:prstGeom>
          <a:noFill/>
        </p:spPr>
        <p:txBody>
          <a:bodyPr wrap="square" rtlCol="0">
            <a:spAutoFit/>
          </a:bodyPr>
          <a:lstStyle/>
          <a:p>
            <a:r>
              <a:rPr lang="en-US" sz="1600" dirty="0" smtClean="0"/>
              <a:t>2.9%</a:t>
            </a:r>
            <a:endParaRPr lang="en-US" sz="1600" dirty="0"/>
          </a:p>
        </p:txBody>
      </p:sp>
    </p:spTree>
    <p:extLst>
      <p:ext uri="{BB962C8B-B14F-4D97-AF65-F5344CB8AC3E}">
        <p14:creationId xmlns:p14="http://schemas.microsoft.com/office/powerpoint/2010/main" val="384214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 &amp; Wellness</a:t>
            </a:r>
            <a:endParaRPr lang="en-US" dirty="0"/>
          </a:p>
        </p:txBody>
      </p:sp>
    </p:spTree>
    <p:extLst>
      <p:ext uri="{BB962C8B-B14F-4D97-AF65-F5344CB8AC3E}">
        <p14:creationId xmlns:p14="http://schemas.microsoft.com/office/powerpoint/2010/main" val="256319969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Medical Visits</a:t>
            </a:r>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37984093"/>
              </p:ext>
            </p:extLst>
          </p:nvPr>
        </p:nvGraphicFramePr>
        <p:xfrm>
          <a:off x="685800" y="1676405"/>
          <a:ext cx="7848600" cy="4528755"/>
        </p:xfrm>
        <a:graphic>
          <a:graphicData uri="http://schemas.openxmlformats.org/drawingml/2006/table">
            <a:tbl>
              <a:tblPr firstRow="1" bandRow="1">
                <a:tableStyleId>{5C22544A-7EE6-4342-B048-85BDC9FD1C3A}</a:tableStyleId>
              </a:tblPr>
              <a:tblGrid>
                <a:gridCol w="5029200"/>
                <a:gridCol w="2819400"/>
              </a:tblGrid>
              <a:tr h="376959">
                <a:tc>
                  <a:txBody>
                    <a:bodyPr/>
                    <a:lstStyle/>
                    <a:p>
                      <a:r>
                        <a:rPr lang="en-US" dirty="0" smtClean="0"/>
                        <a:t>Total Sample</a:t>
                      </a:r>
                      <a:endParaRPr lang="en-US" dirty="0"/>
                    </a:p>
                  </a:txBody>
                  <a:tcPr/>
                </a:tc>
                <a:tc>
                  <a:txBody>
                    <a:bodyPr/>
                    <a:lstStyle/>
                    <a:p>
                      <a:pPr algn="ctr"/>
                      <a:r>
                        <a:rPr lang="en-US" smtClean="0"/>
                        <a:t>Percentage</a:t>
                      </a:r>
                      <a:endParaRPr lang="en-US" dirty="0"/>
                    </a:p>
                  </a:txBody>
                  <a:tcPr/>
                </a:tc>
              </a:tr>
              <a:tr h="376959">
                <a:tc>
                  <a:txBody>
                    <a:bodyPr/>
                    <a:lstStyle/>
                    <a:p>
                      <a:r>
                        <a:rPr lang="en-US" dirty="0" smtClean="0"/>
                        <a:t>Primary Care Doctor </a:t>
                      </a:r>
                      <a:endParaRPr lang="en-US" dirty="0"/>
                    </a:p>
                  </a:txBody>
                  <a:tcPr/>
                </a:tc>
                <a:tc>
                  <a:txBody>
                    <a:bodyPr/>
                    <a:lstStyle/>
                    <a:p>
                      <a:pPr algn="ctr"/>
                      <a:r>
                        <a:rPr lang="en-US" dirty="0" smtClean="0"/>
                        <a:t>99%</a:t>
                      </a:r>
                      <a:endParaRPr lang="en-US" dirty="0"/>
                    </a:p>
                  </a:txBody>
                  <a:tcPr/>
                </a:tc>
              </a:tr>
              <a:tr h="376959">
                <a:tc>
                  <a:txBody>
                    <a:bodyPr/>
                    <a:lstStyle/>
                    <a:p>
                      <a:r>
                        <a:rPr lang="en-US" dirty="0" smtClean="0"/>
                        <a:t>Complete Physical Exam</a:t>
                      </a:r>
                      <a:endParaRPr lang="en-US" dirty="0"/>
                    </a:p>
                  </a:txBody>
                  <a:tcPr/>
                </a:tc>
                <a:tc>
                  <a:txBody>
                    <a:bodyPr/>
                    <a:lstStyle/>
                    <a:p>
                      <a:pPr algn="ctr"/>
                      <a:r>
                        <a:rPr lang="en-US" dirty="0" smtClean="0"/>
                        <a:t>98%</a:t>
                      </a:r>
                      <a:endParaRPr lang="en-US" dirty="0"/>
                    </a:p>
                  </a:txBody>
                  <a:tcPr/>
                </a:tc>
              </a:tr>
              <a:tr h="376959">
                <a:tc>
                  <a:txBody>
                    <a:bodyPr/>
                    <a:lstStyle/>
                    <a:p>
                      <a:r>
                        <a:rPr lang="en-US" dirty="0" smtClean="0"/>
                        <a:t>Dental Exam</a:t>
                      </a:r>
                      <a:endParaRPr lang="en-US" dirty="0"/>
                    </a:p>
                  </a:txBody>
                  <a:tcPr/>
                </a:tc>
                <a:tc>
                  <a:txBody>
                    <a:bodyPr/>
                    <a:lstStyle/>
                    <a:p>
                      <a:pPr algn="ctr"/>
                      <a:r>
                        <a:rPr lang="en-US" dirty="0" smtClean="0"/>
                        <a:t>86%</a:t>
                      </a:r>
                      <a:endParaRPr lang="en-US" dirty="0"/>
                    </a:p>
                  </a:txBody>
                  <a:tcPr/>
                </a:tc>
              </a:tr>
              <a:tr h="376959">
                <a:tc>
                  <a:txBody>
                    <a:bodyPr/>
                    <a:lstStyle/>
                    <a:p>
                      <a:r>
                        <a:rPr lang="en-US" dirty="0" smtClean="0"/>
                        <a:t>Eye Exam</a:t>
                      </a:r>
                      <a:endParaRPr lang="en-US" dirty="0"/>
                    </a:p>
                  </a:txBody>
                  <a:tcPr/>
                </a:tc>
                <a:tc>
                  <a:txBody>
                    <a:bodyPr/>
                    <a:lstStyle/>
                    <a:p>
                      <a:pPr algn="ctr"/>
                      <a:r>
                        <a:rPr lang="en-US" dirty="0" smtClean="0"/>
                        <a:t>69%</a:t>
                      </a:r>
                      <a:endParaRPr lang="en-US" dirty="0"/>
                    </a:p>
                  </a:txBody>
                  <a:tcPr/>
                </a:tc>
              </a:tr>
              <a:tr h="376959">
                <a:tc>
                  <a:txBody>
                    <a:bodyPr/>
                    <a:lstStyle/>
                    <a:p>
                      <a:r>
                        <a:rPr lang="en-US" dirty="0" smtClean="0"/>
                        <a:t>Hearing Exam (last 5yrs)</a:t>
                      </a:r>
                      <a:endParaRPr lang="en-US" dirty="0"/>
                    </a:p>
                  </a:txBody>
                  <a:tcPr/>
                </a:tc>
                <a:tc>
                  <a:txBody>
                    <a:bodyPr/>
                    <a:lstStyle/>
                    <a:p>
                      <a:pPr algn="ctr"/>
                      <a:r>
                        <a:rPr lang="en-US" dirty="0" smtClean="0"/>
                        <a:t>46%</a:t>
                      </a:r>
                      <a:endParaRPr lang="en-US" dirty="0"/>
                    </a:p>
                  </a:txBody>
                  <a:tcPr/>
                </a:tc>
              </a:tr>
              <a:tr h="3769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Sample over</a:t>
                      </a:r>
                      <a:r>
                        <a:rPr lang="en-US" b="1" baseline="0" dirty="0" smtClean="0">
                          <a:solidFill>
                            <a:schemeClr val="bg1"/>
                          </a:solidFill>
                        </a:rPr>
                        <a:t> 50:</a:t>
                      </a:r>
                      <a:endParaRPr lang="en-US" b="1" dirty="0" smtClean="0">
                        <a:solidFill>
                          <a:schemeClr val="bg1"/>
                        </a:solidFill>
                      </a:endParaRPr>
                    </a:p>
                  </a:txBody>
                  <a:tcPr>
                    <a:solidFill>
                      <a:schemeClr val="bg2">
                        <a:lumMod val="75000"/>
                      </a:schemeClr>
                    </a:solidFill>
                  </a:tcPr>
                </a:tc>
                <a:tc>
                  <a:txBody>
                    <a:bodyPr/>
                    <a:lstStyle/>
                    <a:p>
                      <a:pPr algn="ctr"/>
                      <a:endParaRPr lang="en-US" dirty="0"/>
                    </a:p>
                  </a:txBody>
                  <a:tcPr>
                    <a:solidFill>
                      <a:schemeClr val="bg2">
                        <a:lumMod val="75000"/>
                      </a:schemeClr>
                    </a:solidFill>
                  </a:tcPr>
                </a:tc>
              </a:tr>
              <a:tr h="485482">
                <a:tc>
                  <a:txBody>
                    <a:bodyPr/>
                    <a:lstStyle/>
                    <a:p>
                      <a:pPr marL="285750" indent="-285750">
                        <a:buFont typeface="Arial" panose="020B0604020202020204" pitchFamily="34" charset="0"/>
                        <a:buChar char="•"/>
                      </a:pPr>
                      <a:r>
                        <a:rPr lang="en-US" dirty="0" smtClean="0"/>
                        <a:t>Colorectal</a:t>
                      </a:r>
                      <a:r>
                        <a:rPr lang="en-US" baseline="0" dirty="0" smtClean="0"/>
                        <a:t> Cancer Screen</a:t>
                      </a:r>
                      <a:endParaRPr lang="en-US" dirty="0"/>
                    </a:p>
                  </a:txBody>
                  <a:tcPr/>
                </a:tc>
                <a:tc>
                  <a:txBody>
                    <a:bodyPr/>
                    <a:lstStyle/>
                    <a:p>
                      <a:pPr algn="ctr"/>
                      <a:r>
                        <a:rPr lang="en-US" dirty="0" smtClean="0"/>
                        <a:t>18%</a:t>
                      </a:r>
                      <a:endParaRPr lang="en-US" dirty="0"/>
                    </a:p>
                  </a:txBody>
                  <a:tcPr/>
                </a:tc>
              </a:tr>
              <a:tr h="376959">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solidFill>
                            <a:schemeClr val="bg1"/>
                          </a:solidFill>
                        </a:rPr>
                        <a:t>Females</a:t>
                      </a:r>
                    </a:p>
                  </a:txBody>
                  <a:tcPr>
                    <a:solidFill>
                      <a:schemeClr val="bg2">
                        <a:lumMod val="75000"/>
                      </a:schemeClr>
                    </a:solidFill>
                  </a:tcPr>
                </a:tc>
                <a:tc>
                  <a:txBody>
                    <a:bodyPr/>
                    <a:lstStyle/>
                    <a:p>
                      <a:pPr algn="ctr"/>
                      <a:endParaRPr lang="en-US" dirty="0"/>
                    </a:p>
                  </a:txBody>
                  <a:tcPr>
                    <a:solidFill>
                      <a:schemeClr val="bg2">
                        <a:lumMod val="75000"/>
                      </a:schemeClr>
                    </a:solidFill>
                  </a:tcPr>
                </a:tc>
              </a:tr>
              <a:tr h="376959">
                <a:tc>
                  <a:txBody>
                    <a:bodyPr/>
                    <a:lstStyle/>
                    <a:p>
                      <a:pPr marL="285750" indent="-285750">
                        <a:buFont typeface="Arial" panose="020B0604020202020204" pitchFamily="34" charset="0"/>
                        <a:buChar char="•"/>
                      </a:pPr>
                      <a:r>
                        <a:rPr lang="en-US" dirty="0" smtClean="0"/>
                        <a:t>Pap</a:t>
                      </a:r>
                      <a:r>
                        <a:rPr lang="en-US" baseline="0" dirty="0" smtClean="0"/>
                        <a:t> test (last 3yrs)</a:t>
                      </a:r>
                      <a:endParaRPr lang="en-US" dirty="0"/>
                    </a:p>
                  </a:txBody>
                  <a:tcPr/>
                </a:tc>
                <a:tc>
                  <a:txBody>
                    <a:bodyPr/>
                    <a:lstStyle/>
                    <a:p>
                      <a:pPr algn="ctr"/>
                      <a:r>
                        <a:rPr lang="en-US" dirty="0" smtClean="0"/>
                        <a:t>59%</a:t>
                      </a:r>
                      <a:endParaRPr lang="en-US" dirty="0"/>
                    </a:p>
                  </a:txBody>
                  <a:tcPr/>
                </a:tc>
              </a:tr>
              <a:tr h="650642">
                <a:tc>
                  <a:txBody>
                    <a:bodyPr/>
                    <a:lstStyle/>
                    <a:p>
                      <a:pPr marL="285750" indent="-285750">
                        <a:buFont typeface="Arial" panose="020B0604020202020204" pitchFamily="34" charset="0"/>
                        <a:buChar char="•"/>
                      </a:pPr>
                      <a:r>
                        <a:rPr lang="en-US" dirty="0" smtClean="0"/>
                        <a:t>Females</a:t>
                      </a:r>
                      <a:r>
                        <a:rPr lang="en-US" baseline="0" dirty="0" smtClean="0"/>
                        <a:t> over 40: Mammogram (last 2yrs)</a:t>
                      </a:r>
                      <a:endParaRPr lang="en-US" dirty="0"/>
                    </a:p>
                  </a:txBody>
                  <a:tcPr/>
                </a:tc>
                <a:tc>
                  <a:txBody>
                    <a:bodyPr/>
                    <a:lstStyle/>
                    <a:p>
                      <a:pPr algn="ctr"/>
                      <a:r>
                        <a:rPr lang="en-US" dirty="0" smtClean="0"/>
                        <a:t>70%</a:t>
                      </a:r>
                      <a:endParaRPr lang="en-US" dirty="0"/>
                    </a:p>
                  </a:txBody>
                  <a:tcPr/>
                </a:tc>
              </a:tr>
            </a:tbl>
          </a:graphicData>
        </a:graphic>
      </p:graphicFrame>
    </p:spTree>
    <p:extLst>
      <p:ext uri="{BB962C8B-B14F-4D97-AF65-F5344CB8AC3E}">
        <p14:creationId xmlns:p14="http://schemas.microsoft.com/office/powerpoint/2010/main" val="3630944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Overall Physical Health</a:t>
            </a:r>
            <a:endParaRPr lang="en-US" dirty="0"/>
          </a:p>
        </p:txBody>
      </p:sp>
      <p:graphicFrame>
        <p:nvGraphicFramePr>
          <p:cNvPr id="4" name="Chart 3"/>
          <p:cNvGraphicFramePr/>
          <p:nvPr>
            <p:extLst>
              <p:ext uri="{D42A27DB-BD31-4B8C-83A1-F6EECF244321}">
                <p14:modId xmlns:p14="http://schemas.microsoft.com/office/powerpoint/2010/main" val="2634245938"/>
              </p:ext>
            </p:extLst>
          </p:nvPr>
        </p:nvGraphicFramePr>
        <p:xfrm>
          <a:off x="1524000" y="2554069"/>
          <a:ext cx="58674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419600" y="4114800"/>
            <a:ext cx="1447800" cy="646331"/>
          </a:xfrm>
          <a:prstGeom prst="rect">
            <a:avLst/>
          </a:prstGeom>
          <a:noFill/>
        </p:spPr>
        <p:txBody>
          <a:bodyPr wrap="square" rtlCol="0">
            <a:spAutoFit/>
          </a:bodyPr>
          <a:lstStyle/>
          <a:p>
            <a:pPr algn="ctr"/>
            <a:r>
              <a:rPr lang="en-US" dirty="0" smtClean="0"/>
              <a:t>Very Good</a:t>
            </a:r>
          </a:p>
          <a:p>
            <a:pPr algn="ctr"/>
            <a:r>
              <a:rPr lang="en-US" dirty="0" smtClean="0"/>
              <a:t>46%</a:t>
            </a:r>
          </a:p>
        </p:txBody>
      </p:sp>
      <p:sp>
        <p:nvSpPr>
          <p:cNvPr id="6" name="TextBox 5"/>
          <p:cNvSpPr txBox="1"/>
          <p:nvPr/>
        </p:nvSpPr>
        <p:spPr>
          <a:xfrm>
            <a:off x="2869870" y="3506719"/>
            <a:ext cx="1371600" cy="646331"/>
          </a:xfrm>
          <a:prstGeom prst="rect">
            <a:avLst/>
          </a:prstGeom>
          <a:noFill/>
        </p:spPr>
        <p:txBody>
          <a:bodyPr wrap="square" rtlCol="0">
            <a:spAutoFit/>
          </a:bodyPr>
          <a:lstStyle/>
          <a:p>
            <a:pPr algn="ctr"/>
            <a:r>
              <a:rPr lang="en-US" dirty="0" smtClean="0"/>
              <a:t>Fairly Good</a:t>
            </a:r>
          </a:p>
          <a:p>
            <a:pPr algn="ctr"/>
            <a:r>
              <a:rPr lang="en-US" dirty="0" smtClean="0"/>
              <a:t>36%</a:t>
            </a:r>
            <a:endParaRPr lang="en-US" dirty="0"/>
          </a:p>
        </p:txBody>
      </p:sp>
      <p:sp>
        <p:nvSpPr>
          <p:cNvPr id="7" name="TextBox 6"/>
          <p:cNvSpPr txBox="1"/>
          <p:nvPr/>
        </p:nvSpPr>
        <p:spPr>
          <a:xfrm>
            <a:off x="4343400" y="2554069"/>
            <a:ext cx="1295400" cy="646331"/>
          </a:xfrm>
          <a:prstGeom prst="rect">
            <a:avLst/>
          </a:prstGeom>
          <a:noFill/>
        </p:spPr>
        <p:txBody>
          <a:bodyPr wrap="square" rtlCol="0">
            <a:spAutoFit/>
          </a:bodyPr>
          <a:lstStyle/>
          <a:p>
            <a:pPr algn="ctr"/>
            <a:r>
              <a:rPr lang="en-US" dirty="0" smtClean="0"/>
              <a:t>Excellent</a:t>
            </a:r>
          </a:p>
          <a:p>
            <a:pPr algn="ctr"/>
            <a:r>
              <a:rPr lang="en-US" dirty="0" smtClean="0"/>
              <a:t>14%</a:t>
            </a:r>
            <a:endParaRPr lang="en-US" dirty="0"/>
          </a:p>
        </p:txBody>
      </p:sp>
      <p:sp>
        <p:nvSpPr>
          <p:cNvPr id="8" name="TextBox 7"/>
          <p:cNvSpPr txBox="1"/>
          <p:nvPr/>
        </p:nvSpPr>
        <p:spPr>
          <a:xfrm>
            <a:off x="3657600" y="2020669"/>
            <a:ext cx="762000" cy="646331"/>
          </a:xfrm>
          <a:prstGeom prst="rect">
            <a:avLst/>
          </a:prstGeom>
          <a:noFill/>
        </p:spPr>
        <p:txBody>
          <a:bodyPr wrap="square" rtlCol="0">
            <a:spAutoFit/>
          </a:bodyPr>
          <a:lstStyle/>
          <a:p>
            <a:pPr algn="ctr"/>
            <a:r>
              <a:rPr lang="en-US" dirty="0" smtClean="0"/>
              <a:t>Poor</a:t>
            </a:r>
          </a:p>
          <a:p>
            <a:pPr algn="ctr"/>
            <a:r>
              <a:rPr lang="en-US" dirty="0" smtClean="0"/>
              <a:t>4%</a:t>
            </a:r>
            <a:endParaRPr lang="en-US" dirty="0"/>
          </a:p>
        </p:txBody>
      </p:sp>
      <p:cxnSp>
        <p:nvCxnSpPr>
          <p:cNvPr id="10" name="Straight Connector 9"/>
          <p:cNvCxnSpPr/>
          <p:nvPr/>
        </p:nvCxnSpPr>
        <p:spPr>
          <a:xfrm>
            <a:off x="4241470" y="2581617"/>
            <a:ext cx="50965" cy="16158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4958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High Risk Factors</a:t>
            </a:r>
            <a:endParaRPr lang="en-US" dirty="0"/>
          </a:p>
        </p:txBody>
      </p:sp>
      <p:graphicFrame>
        <p:nvGraphicFramePr>
          <p:cNvPr id="4" name="Chart 3"/>
          <p:cNvGraphicFramePr/>
          <p:nvPr>
            <p:extLst>
              <p:ext uri="{D42A27DB-BD31-4B8C-83A1-F6EECF244321}">
                <p14:modId xmlns:p14="http://schemas.microsoft.com/office/powerpoint/2010/main" val="460239431"/>
              </p:ext>
            </p:extLst>
          </p:nvPr>
        </p:nvGraphicFramePr>
        <p:xfrm>
          <a:off x="-457200" y="2286000"/>
          <a:ext cx="5867400" cy="401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558742925"/>
              </p:ext>
            </p:extLst>
          </p:nvPr>
        </p:nvGraphicFramePr>
        <p:xfrm>
          <a:off x="3733800" y="2286000"/>
          <a:ext cx="6019800"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6248400" y="4663993"/>
            <a:ext cx="1143000" cy="646331"/>
          </a:xfrm>
          <a:prstGeom prst="rect">
            <a:avLst/>
          </a:prstGeom>
          <a:noFill/>
        </p:spPr>
        <p:txBody>
          <a:bodyPr wrap="square" rtlCol="0">
            <a:spAutoFit/>
          </a:bodyPr>
          <a:lstStyle/>
          <a:p>
            <a:pPr algn="ctr"/>
            <a:r>
              <a:rPr lang="en-US" dirty="0" smtClean="0"/>
              <a:t>No</a:t>
            </a:r>
          </a:p>
          <a:p>
            <a:pPr algn="ctr"/>
            <a:r>
              <a:rPr lang="en-US" dirty="0" smtClean="0"/>
              <a:t>91%</a:t>
            </a:r>
            <a:endParaRPr lang="en-US" dirty="0"/>
          </a:p>
        </p:txBody>
      </p:sp>
      <p:sp>
        <p:nvSpPr>
          <p:cNvPr id="7" name="TextBox 6"/>
          <p:cNvSpPr txBox="1"/>
          <p:nvPr/>
        </p:nvSpPr>
        <p:spPr>
          <a:xfrm>
            <a:off x="6667500" y="2935069"/>
            <a:ext cx="876300" cy="646331"/>
          </a:xfrm>
          <a:prstGeom prst="rect">
            <a:avLst/>
          </a:prstGeom>
          <a:noFill/>
        </p:spPr>
        <p:txBody>
          <a:bodyPr wrap="square" rtlCol="0">
            <a:spAutoFit/>
          </a:bodyPr>
          <a:lstStyle/>
          <a:p>
            <a:pPr algn="ctr"/>
            <a:r>
              <a:rPr lang="en-US" dirty="0" smtClean="0"/>
              <a:t>Yes</a:t>
            </a:r>
          </a:p>
          <a:p>
            <a:pPr algn="ctr"/>
            <a:r>
              <a:rPr lang="en-US" dirty="0" smtClean="0"/>
              <a:t>9%</a:t>
            </a:r>
            <a:endParaRPr lang="en-US" dirty="0"/>
          </a:p>
        </p:txBody>
      </p:sp>
      <p:sp>
        <p:nvSpPr>
          <p:cNvPr id="8" name="TextBox 7"/>
          <p:cNvSpPr txBox="1"/>
          <p:nvPr/>
        </p:nvSpPr>
        <p:spPr>
          <a:xfrm>
            <a:off x="2743200" y="2554069"/>
            <a:ext cx="1524000" cy="646331"/>
          </a:xfrm>
          <a:prstGeom prst="rect">
            <a:avLst/>
          </a:prstGeom>
          <a:noFill/>
        </p:spPr>
        <p:txBody>
          <a:bodyPr wrap="square" rtlCol="0">
            <a:spAutoFit/>
          </a:bodyPr>
          <a:lstStyle/>
          <a:p>
            <a:pPr algn="ctr"/>
            <a:r>
              <a:rPr lang="en-US" dirty="0" smtClean="0"/>
              <a:t>Underweight</a:t>
            </a:r>
          </a:p>
          <a:p>
            <a:pPr algn="ctr"/>
            <a:r>
              <a:rPr lang="en-US" dirty="0" smtClean="0"/>
              <a:t>4%</a:t>
            </a:r>
            <a:endParaRPr lang="en-US" dirty="0"/>
          </a:p>
        </p:txBody>
      </p:sp>
      <p:sp>
        <p:nvSpPr>
          <p:cNvPr id="9" name="TextBox 8"/>
          <p:cNvSpPr txBox="1"/>
          <p:nvPr/>
        </p:nvSpPr>
        <p:spPr>
          <a:xfrm>
            <a:off x="1600200" y="5029199"/>
            <a:ext cx="1447800" cy="646331"/>
          </a:xfrm>
          <a:prstGeom prst="rect">
            <a:avLst/>
          </a:prstGeom>
          <a:noFill/>
        </p:spPr>
        <p:txBody>
          <a:bodyPr wrap="square" rtlCol="0">
            <a:spAutoFit/>
          </a:bodyPr>
          <a:lstStyle/>
          <a:p>
            <a:pPr algn="ctr"/>
            <a:r>
              <a:rPr lang="en-US" dirty="0" smtClean="0"/>
              <a:t>Overweight</a:t>
            </a:r>
          </a:p>
          <a:p>
            <a:pPr algn="ctr"/>
            <a:r>
              <a:rPr lang="en-US" dirty="0" smtClean="0"/>
              <a:t>31%</a:t>
            </a:r>
            <a:endParaRPr lang="en-US" dirty="0"/>
          </a:p>
        </p:txBody>
      </p:sp>
      <p:sp>
        <p:nvSpPr>
          <p:cNvPr id="10" name="TextBox 9"/>
          <p:cNvSpPr txBox="1"/>
          <p:nvPr/>
        </p:nvSpPr>
        <p:spPr>
          <a:xfrm>
            <a:off x="1213945" y="3610303"/>
            <a:ext cx="1104900" cy="646331"/>
          </a:xfrm>
          <a:prstGeom prst="rect">
            <a:avLst/>
          </a:prstGeom>
          <a:noFill/>
        </p:spPr>
        <p:txBody>
          <a:bodyPr wrap="square" rtlCol="0">
            <a:spAutoFit/>
          </a:bodyPr>
          <a:lstStyle/>
          <a:p>
            <a:pPr algn="ctr"/>
            <a:r>
              <a:rPr lang="en-US" dirty="0" smtClean="0"/>
              <a:t>Obese</a:t>
            </a:r>
          </a:p>
          <a:p>
            <a:pPr algn="ctr"/>
            <a:r>
              <a:rPr lang="en-US" dirty="0" smtClean="0"/>
              <a:t>31%</a:t>
            </a:r>
            <a:endParaRPr lang="en-US" dirty="0"/>
          </a:p>
        </p:txBody>
      </p:sp>
      <p:cxnSp>
        <p:nvCxnSpPr>
          <p:cNvPr id="12" name="Straight Connector 11"/>
          <p:cNvCxnSpPr/>
          <p:nvPr/>
        </p:nvCxnSpPr>
        <p:spPr>
          <a:xfrm flipV="1">
            <a:off x="2667000" y="2743200"/>
            <a:ext cx="152400" cy="13403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2099705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990600"/>
          </a:xfrm>
        </p:spPr>
        <p:txBody>
          <a:bodyPr>
            <a:noAutofit/>
          </a:bodyPr>
          <a:lstStyle/>
          <a:p>
            <a:pPr algn="ctr"/>
            <a:r>
              <a:rPr lang="en-US" dirty="0" smtClean="0"/>
              <a:t>Mental Health Diagnosis and Medication</a:t>
            </a:r>
            <a:br>
              <a:rPr lang="en-US" dirty="0" smtClean="0"/>
            </a:br>
            <a:endParaRPr lang="en-US" dirty="0"/>
          </a:p>
        </p:txBody>
      </p:sp>
      <p:sp>
        <p:nvSpPr>
          <p:cNvPr id="5" name="TextBox 4"/>
          <p:cNvSpPr txBox="1"/>
          <p:nvPr/>
        </p:nvSpPr>
        <p:spPr>
          <a:xfrm>
            <a:off x="838200" y="5874603"/>
            <a:ext cx="7391400" cy="830997"/>
          </a:xfrm>
          <a:prstGeom prst="rect">
            <a:avLst/>
          </a:prstGeom>
          <a:noFill/>
        </p:spPr>
        <p:txBody>
          <a:bodyPr wrap="square" rtlCol="0">
            <a:spAutoFit/>
          </a:bodyPr>
          <a:lstStyle/>
          <a:p>
            <a:pPr algn="ctr"/>
            <a:r>
              <a:rPr lang="en-US" sz="1200" dirty="0" smtClean="0"/>
              <a:t>This graph presents the percentage of participants who have mental health diagnoses, in addition to an intellectual disability. The graph only represents the number of “Yes” responses for each mental health diagnosis, as well as the percentage of participants who are taking psychotropic medications. Some participants fall into multiple categories. </a:t>
            </a:r>
            <a:endParaRPr lang="en-US" sz="1200" dirty="0"/>
          </a:p>
        </p:txBody>
      </p:sp>
      <p:graphicFrame>
        <p:nvGraphicFramePr>
          <p:cNvPr id="8" name="Chart 7"/>
          <p:cNvGraphicFramePr/>
          <p:nvPr>
            <p:extLst>
              <p:ext uri="{D42A27DB-BD31-4B8C-83A1-F6EECF244321}">
                <p14:modId xmlns:p14="http://schemas.microsoft.com/office/powerpoint/2010/main" val="1766177950"/>
              </p:ext>
            </p:extLst>
          </p:nvPr>
        </p:nvGraphicFramePr>
        <p:xfrm>
          <a:off x="-457200" y="1594839"/>
          <a:ext cx="916305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914400" y="4218801"/>
            <a:ext cx="685800" cy="261610"/>
          </a:xfrm>
          <a:prstGeom prst="rect">
            <a:avLst/>
          </a:prstGeom>
          <a:noFill/>
        </p:spPr>
        <p:txBody>
          <a:bodyPr wrap="square" rtlCol="0">
            <a:spAutoFit/>
          </a:bodyPr>
          <a:lstStyle/>
          <a:p>
            <a:pPr algn="ctr"/>
            <a:r>
              <a:rPr lang="en-US" sz="1100" dirty="0" smtClean="0"/>
              <a:t>27%</a:t>
            </a:r>
            <a:endParaRPr lang="en-US" sz="1100" dirty="0"/>
          </a:p>
        </p:txBody>
      </p:sp>
      <p:sp>
        <p:nvSpPr>
          <p:cNvPr id="11" name="TextBox 10"/>
          <p:cNvSpPr txBox="1"/>
          <p:nvPr/>
        </p:nvSpPr>
        <p:spPr>
          <a:xfrm>
            <a:off x="2869324" y="3628986"/>
            <a:ext cx="685800" cy="261610"/>
          </a:xfrm>
          <a:prstGeom prst="rect">
            <a:avLst/>
          </a:prstGeom>
          <a:noFill/>
        </p:spPr>
        <p:txBody>
          <a:bodyPr wrap="square" rtlCol="0">
            <a:spAutoFit/>
          </a:bodyPr>
          <a:lstStyle/>
          <a:p>
            <a:r>
              <a:rPr lang="en-US" sz="1100" dirty="0" smtClean="0"/>
              <a:t>43%</a:t>
            </a:r>
            <a:endParaRPr lang="en-US" sz="1100" dirty="0"/>
          </a:p>
        </p:txBody>
      </p:sp>
      <p:sp>
        <p:nvSpPr>
          <p:cNvPr id="12" name="TextBox 11"/>
          <p:cNvSpPr txBox="1"/>
          <p:nvPr/>
        </p:nvSpPr>
        <p:spPr>
          <a:xfrm>
            <a:off x="1905000" y="3863172"/>
            <a:ext cx="800100" cy="261610"/>
          </a:xfrm>
          <a:prstGeom prst="rect">
            <a:avLst/>
          </a:prstGeom>
          <a:noFill/>
        </p:spPr>
        <p:txBody>
          <a:bodyPr wrap="square" rtlCol="0">
            <a:spAutoFit/>
          </a:bodyPr>
          <a:lstStyle/>
          <a:p>
            <a:r>
              <a:rPr lang="en-US" sz="1100" dirty="0" smtClean="0"/>
              <a:t>37 %</a:t>
            </a:r>
            <a:endParaRPr lang="en-US" sz="1100" dirty="0"/>
          </a:p>
        </p:txBody>
      </p:sp>
      <p:sp>
        <p:nvSpPr>
          <p:cNvPr id="13" name="TextBox 12"/>
          <p:cNvSpPr txBox="1"/>
          <p:nvPr/>
        </p:nvSpPr>
        <p:spPr>
          <a:xfrm>
            <a:off x="6019800" y="4118998"/>
            <a:ext cx="762000" cy="261610"/>
          </a:xfrm>
          <a:prstGeom prst="rect">
            <a:avLst/>
          </a:prstGeom>
          <a:noFill/>
        </p:spPr>
        <p:txBody>
          <a:bodyPr wrap="square" rtlCol="0">
            <a:spAutoFit/>
          </a:bodyPr>
          <a:lstStyle/>
          <a:p>
            <a:r>
              <a:rPr lang="en-US" sz="1100" dirty="0" smtClean="0"/>
              <a:t>30%</a:t>
            </a:r>
            <a:endParaRPr lang="en-US" sz="1100" dirty="0"/>
          </a:p>
        </p:txBody>
      </p:sp>
      <p:sp>
        <p:nvSpPr>
          <p:cNvPr id="4" name="TextBox 3"/>
          <p:cNvSpPr txBox="1"/>
          <p:nvPr/>
        </p:nvSpPr>
        <p:spPr>
          <a:xfrm>
            <a:off x="3505200" y="4151208"/>
            <a:ext cx="685800" cy="261610"/>
          </a:xfrm>
          <a:prstGeom prst="rect">
            <a:avLst/>
          </a:prstGeom>
          <a:noFill/>
        </p:spPr>
        <p:txBody>
          <a:bodyPr wrap="square" rtlCol="0">
            <a:spAutoFit/>
          </a:bodyPr>
          <a:lstStyle/>
          <a:p>
            <a:r>
              <a:rPr lang="en-US" sz="1100" dirty="0" smtClean="0"/>
              <a:t>29%</a:t>
            </a:r>
            <a:endParaRPr lang="en-US" sz="1100" dirty="0"/>
          </a:p>
        </p:txBody>
      </p:sp>
      <p:sp>
        <p:nvSpPr>
          <p:cNvPr id="6" name="TextBox 5"/>
          <p:cNvSpPr txBox="1"/>
          <p:nvPr/>
        </p:nvSpPr>
        <p:spPr>
          <a:xfrm>
            <a:off x="6248400" y="4691390"/>
            <a:ext cx="533400" cy="261610"/>
          </a:xfrm>
          <a:prstGeom prst="rect">
            <a:avLst/>
          </a:prstGeom>
          <a:noFill/>
        </p:spPr>
        <p:txBody>
          <a:bodyPr wrap="square" rtlCol="0">
            <a:spAutoFit/>
          </a:bodyPr>
          <a:lstStyle/>
          <a:p>
            <a:r>
              <a:rPr lang="en-US" sz="1100" dirty="0" smtClean="0"/>
              <a:t>14%</a:t>
            </a:r>
            <a:endParaRPr lang="en-US" sz="1100" dirty="0"/>
          </a:p>
        </p:txBody>
      </p:sp>
    </p:spTree>
    <p:extLst>
      <p:ext uri="{BB962C8B-B14F-4D97-AF65-F5344CB8AC3E}">
        <p14:creationId xmlns:p14="http://schemas.microsoft.com/office/powerpoint/2010/main" val="43349870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normAutofit/>
          </a:bodyPr>
          <a:lstStyle/>
          <a:p>
            <a:r>
              <a:rPr lang="en-US" dirty="0" smtClean="0"/>
              <a:t>Changes made to 2014-15 data collection</a:t>
            </a:r>
          </a:p>
          <a:p>
            <a:pPr lvl="1"/>
            <a:r>
              <a:rPr lang="en-US" sz="2200" dirty="0" smtClean="0"/>
              <a:t>Self-Awareness</a:t>
            </a:r>
          </a:p>
          <a:p>
            <a:pPr lvl="2"/>
            <a:r>
              <a:rPr lang="en-US" sz="2000" dirty="0" smtClean="0"/>
              <a:t>Behavior Plan</a:t>
            </a:r>
          </a:p>
          <a:p>
            <a:pPr lvl="2"/>
            <a:r>
              <a:rPr lang="en-US" sz="2000" dirty="0" smtClean="0"/>
              <a:t>Knowledge of Disability</a:t>
            </a:r>
          </a:p>
          <a:p>
            <a:pPr lvl="1"/>
            <a:r>
              <a:rPr lang="en-US" sz="2200" dirty="0" smtClean="0"/>
              <a:t>Inclusion of all individuals transitioned out of NORCE/SORC</a:t>
            </a:r>
          </a:p>
          <a:p>
            <a:r>
              <a:rPr lang="en-US" dirty="0" smtClean="0"/>
              <a:t>Planned changes for 2015-2016 data collection</a:t>
            </a:r>
          </a:p>
          <a:p>
            <a:pPr lvl="1"/>
            <a:r>
              <a:rPr lang="en-US" sz="2200" dirty="0" smtClean="0"/>
              <a:t>Gather more specific data to answer current questions</a:t>
            </a:r>
          </a:p>
          <a:p>
            <a:pPr lvl="2"/>
            <a:r>
              <a:rPr lang="en-US" sz="2000" dirty="0" smtClean="0"/>
              <a:t>Changes to sampling strategy</a:t>
            </a:r>
          </a:p>
          <a:p>
            <a:pPr lvl="2"/>
            <a:r>
              <a:rPr lang="en-US" sz="2000" dirty="0" smtClean="0"/>
              <a:t>Employment</a:t>
            </a:r>
          </a:p>
          <a:p>
            <a:pPr lvl="2"/>
            <a:r>
              <a:rPr lang="en-US" sz="2000" dirty="0" smtClean="0"/>
              <a:t>Mental Health Diagnosis &amp; Medications</a:t>
            </a:r>
          </a:p>
          <a:p>
            <a:pPr lvl="2"/>
            <a:r>
              <a:rPr lang="en-US" sz="2000" dirty="0" smtClean="0"/>
              <a:t>Self-Determination Measure for Individuals</a:t>
            </a:r>
          </a:p>
          <a:p>
            <a:pPr lvl="2"/>
            <a:r>
              <a:rPr lang="en-US" sz="2000" dirty="0" smtClean="0"/>
              <a:t>Family Quality of Life Measure</a:t>
            </a:r>
          </a:p>
        </p:txBody>
      </p:sp>
    </p:spTree>
    <p:extLst>
      <p:ext uri="{BB962C8B-B14F-4D97-AF65-F5344CB8AC3E}">
        <p14:creationId xmlns:p14="http://schemas.microsoft.com/office/powerpoint/2010/main" val="27893006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OSU NCI Team </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529" t="25397" r="12127"/>
          <a:stretch/>
        </p:blipFill>
        <p:spPr>
          <a:xfrm>
            <a:off x="1243424" y="1752600"/>
            <a:ext cx="6605176" cy="4038600"/>
          </a:xfrm>
          <a:prstGeom prst="rect">
            <a:avLst/>
          </a:prstGeom>
          <a:ln w="38100" cap="sq">
            <a:solidFill>
              <a:srgbClr val="E46B2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04426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Services for Oklahomans with IDD</a:t>
            </a:r>
            <a:endParaRPr lang="en-US" sz="3800" dirty="0"/>
          </a:p>
        </p:txBody>
      </p:sp>
      <p:sp>
        <p:nvSpPr>
          <p:cNvPr id="3" name="Content Placeholder 2"/>
          <p:cNvSpPr>
            <a:spLocks noGrp="1"/>
          </p:cNvSpPr>
          <p:nvPr>
            <p:ph idx="1"/>
          </p:nvPr>
        </p:nvSpPr>
        <p:spPr/>
        <p:txBody>
          <a:bodyPr>
            <a:normAutofit/>
          </a:bodyPr>
          <a:lstStyle/>
          <a:p>
            <a:r>
              <a:rPr lang="en-US" dirty="0" smtClean="0"/>
              <a:t>Developmental Disabilities Services (DDS): Division of Oklahoma Department of Human Services (OKDHS)</a:t>
            </a:r>
          </a:p>
          <a:p>
            <a:r>
              <a:rPr lang="en-US" dirty="0" smtClean="0"/>
              <a:t>DDS </a:t>
            </a:r>
            <a:r>
              <a:rPr lang="en-US" dirty="0"/>
              <a:t>serves persons ages 3 and up who have a primary diagnosis of intellectual </a:t>
            </a:r>
            <a:r>
              <a:rPr lang="en-US" dirty="0" smtClean="0"/>
              <a:t>disability.</a:t>
            </a:r>
            <a:r>
              <a:rPr lang="en-US" dirty="0"/>
              <a:t>  Persons served may also have other developmental disabilities </a:t>
            </a:r>
            <a:r>
              <a:rPr lang="en-US" dirty="0" smtClean="0"/>
              <a:t>(e.g., Autism Spectrum Disorder, Cerebral Palsy, Down Syndrome) in </a:t>
            </a:r>
            <a:r>
              <a:rPr lang="en-US" dirty="0"/>
              <a:t>addition to intellectual </a:t>
            </a:r>
            <a:r>
              <a:rPr lang="en-US" dirty="0" smtClean="0"/>
              <a:t>disability. </a:t>
            </a:r>
          </a:p>
          <a:p>
            <a:r>
              <a:rPr lang="en-US" dirty="0" smtClean="0"/>
              <a:t>DDS’s </a:t>
            </a:r>
            <a:r>
              <a:rPr lang="en-US" dirty="0"/>
              <a:t>mission is to help individuals with </a:t>
            </a:r>
            <a:r>
              <a:rPr lang="en-US" dirty="0" smtClean="0"/>
              <a:t>intellectual disability </a:t>
            </a:r>
            <a:r>
              <a:rPr lang="en-US" dirty="0"/>
              <a:t>and their families help themselves to lead safer, healthier, more independent and productive lives</a:t>
            </a:r>
            <a:r>
              <a:rPr lang="en-US" dirty="0" smtClean="0"/>
              <a:t>.</a:t>
            </a:r>
          </a:p>
        </p:txBody>
      </p:sp>
    </p:spTree>
    <p:extLst>
      <p:ext uri="{BB962C8B-B14F-4D97-AF65-F5344CB8AC3E}">
        <p14:creationId xmlns:p14="http://schemas.microsoft.com/office/powerpoint/2010/main" val="3613271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a:t>
            </a:r>
            <a:endParaRPr lang="en-US" dirty="0"/>
          </a:p>
        </p:txBody>
      </p:sp>
      <p:pic>
        <p:nvPicPr>
          <p:cNvPr id="1028" name="Picture 4" descr="C:\Users\joje\AppData\Local\Microsoft\Windows\Temporary Internet Files\Content.IE5\8JPCP5F6\question-ma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996474"/>
            <a:ext cx="4709626" cy="4013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19174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contact:</a:t>
            </a:r>
            <a:endParaRPr lang="en-US" dirty="0"/>
          </a:p>
        </p:txBody>
      </p:sp>
      <p:sp>
        <p:nvSpPr>
          <p:cNvPr id="3" name="Content Placeholder 2"/>
          <p:cNvSpPr>
            <a:spLocks noGrp="1"/>
          </p:cNvSpPr>
          <p:nvPr>
            <p:ph idx="1"/>
          </p:nvPr>
        </p:nvSpPr>
        <p:spPr>
          <a:xfrm>
            <a:off x="235131" y="1705535"/>
            <a:ext cx="8458200" cy="1812577"/>
          </a:xfrm>
        </p:spPr>
        <p:txBody>
          <a:bodyPr numCol="2">
            <a:normAutofit fontScale="92500" lnSpcReduction="20000"/>
          </a:bodyPr>
          <a:lstStyle/>
          <a:p>
            <a:pPr marL="0" indent="0" algn="ctr">
              <a:buNone/>
            </a:pPr>
            <a:r>
              <a:rPr lang="en-US" sz="2200" b="1" dirty="0"/>
              <a:t>Jennifer L. Jones, PhD</a:t>
            </a:r>
            <a:endParaRPr lang="en-US" sz="2200" dirty="0"/>
          </a:p>
          <a:p>
            <a:pPr marL="0" indent="0" algn="ctr">
              <a:buNone/>
            </a:pPr>
            <a:r>
              <a:rPr lang="en-US" sz="1800" dirty="0"/>
              <a:t>Assistant Professor</a:t>
            </a:r>
          </a:p>
          <a:p>
            <a:pPr marL="0" indent="0" algn="ctr">
              <a:buNone/>
            </a:pPr>
            <a:r>
              <a:rPr lang="en-US" sz="1800" u="sng" dirty="0">
                <a:hlinkClick r:id="rId3"/>
              </a:rPr>
              <a:t>jennifer.jones@okstate.edu</a:t>
            </a:r>
            <a:endParaRPr lang="en-US" sz="1800" dirty="0"/>
          </a:p>
          <a:p>
            <a:pPr marL="0" indent="0" algn="ctr">
              <a:buNone/>
            </a:pPr>
            <a:r>
              <a:rPr lang="en-US" sz="1800" dirty="0"/>
              <a:t>(405)744-8348</a:t>
            </a:r>
          </a:p>
          <a:p>
            <a:pPr algn="ctr"/>
            <a:endParaRPr lang="en-US" sz="2000" dirty="0"/>
          </a:p>
          <a:p>
            <a:pPr marL="0" indent="0" algn="ctr">
              <a:buNone/>
            </a:pPr>
            <a:endParaRPr lang="en-US" sz="2000" b="1" dirty="0" smtClean="0"/>
          </a:p>
          <a:p>
            <a:pPr marL="0" indent="0" algn="ctr">
              <a:buNone/>
            </a:pPr>
            <a:r>
              <a:rPr lang="en-US" sz="2200" b="1" dirty="0" smtClean="0"/>
              <a:t>Kami </a:t>
            </a:r>
            <a:r>
              <a:rPr lang="en-US" sz="2200" b="1" dirty="0"/>
              <a:t>L. Gallus, PhD, LMFT</a:t>
            </a:r>
            <a:endParaRPr lang="en-US" sz="2200" dirty="0"/>
          </a:p>
          <a:p>
            <a:pPr marL="0" indent="0" algn="ctr">
              <a:buNone/>
            </a:pPr>
            <a:r>
              <a:rPr lang="en-US" sz="1800" dirty="0"/>
              <a:t>Associate Professor</a:t>
            </a:r>
          </a:p>
          <a:p>
            <a:pPr marL="0" indent="0" algn="ctr">
              <a:buNone/>
            </a:pPr>
            <a:r>
              <a:rPr lang="en-US" sz="1800" u="sng" dirty="0">
                <a:hlinkClick r:id="rId4"/>
              </a:rPr>
              <a:t>kami.gallus@okstate.edu</a:t>
            </a:r>
            <a:endParaRPr lang="en-US" sz="1800" dirty="0"/>
          </a:p>
          <a:p>
            <a:pPr marL="0" indent="0" algn="ctr">
              <a:buNone/>
            </a:pPr>
            <a:r>
              <a:rPr lang="en-US" sz="1800" dirty="0"/>
              <a:t>(</a:t>
            </a:r>
            <a:r>
              <a:rPr lang="en-US" sz="1800" dirty="0" smtClean="0"/>
              <a:t>405)744-8351</a:t>
            </a:r>
            <a:endParaRPr lang="en-US" dirty="0"/>
          </a:p>
          <a:p>
            <a:pPr algn="ctr"/>
            <a:endParaRPr lang="en-US" dirty="0"/>
          </a:p>
        </p:txBody>
      </p:sp>
      <p:sp>
        <p:nvSpPr>
          <p:cNvPr id="4" name="TextBox 3"/>
          <p:cNvSpPr txBox="1"/>
          <p:nvPr/>
        </p:nvSpPr>
        <p:spPr>
          <a:xfrm>
            <a:off x="4353636" y="3504079"/>
            <a:ext cx="4343400" cy="769441"/>
          </a:xfrm>
          <a:prstGeom prst="rect">
            <a:avLst/>
          </a:prstGeom>
          <a:noFill/>
        </p:spPr>
        <p:txBody>
          <a:bodyPr wrap="square" rtlCol="0">
            <a:spAutoFit/>
          </a:bodyPr>
          <a:lstStyle/>
          <a:p>
            <a:pPr algn="ctr"/>
            <a:r>
              <a:rPr lang="en-US" sz="2400" b="1" dirty="0" smtClean="0"/>
              <a:t>NCI </a:t>
            </a:r>
            <a:r>
              <a:rPr lang="en-US" sz="2400" b="1" dirty="0"/>
              <a:t>website: </a:t>
            </a:r>
            <a:r>
              <a:rPr lang="en-US" sz="2000" dirty="0" smtClean="0">
                <a:hlinkClick r:id="rId5"/>
              </a:rPr>
              <a:t>www.nationalcoreindicators.org</a:t>
            </a:r>
            <a:endParaRPr lang="en-US" sz="2000" dirty="0" smtClean="0"/>
          </a:p>
        </p:txBody>
      </p:sp>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205600"/>
            <a:ext cx="2541613" cy="136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1676400"/>
            <a:ext cx="106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911504"/>
            <a:ext cx="8338782" cy="1508105"/>
          </a:xfrm>
          <a:prstGeom prst="rect">
            <a:avLst/>
          </a:prstGeom>
          <a:noFill/>
        </p:spPr>
        <p:txBody>
          <a:bodyPr wrap="square" numCol="2" rtlCol="0">
            <a:spAutoFit/>
          </a:bodyPr>
          <a:lstStyle/>
          <a:p>
            <a:pPr marL="914400" algn="ctr"/>
            <a:r>
              <a:rPr lang="en-US" sz="2000" b="1" dirty="0" err="1" smtClean="0"/>
              <a:t>Genny</a:t>
            </a:r>
            <a:r>
              <a:rPr lang="en-US" sz="2000" b="1" dirty="0" smtClean="0"/>
              <a:t> Gordon</a:t>
            </a:r>
            <a:endParaRPr lang="en-US" sz="2000" dirty="0" smtClean="0"/>
          </a:p>
          <a:p>
            <a:pPr marL="914400" algn="ctr"/>
            <a:r>
              <a:rPr lang="en-US" dirty="0" smtClean="0"/>
              <a:t>Director of Quality Assurance</a:t>
            </a:r>
          </a:p>
          <a:p>
            <a:pPr marL="914400" algn="ctr"/>
            <a:r>
              <a:rPr lang="en-US" dirty="0" smtClean="0">
                <a:hlinkClick r:id="rId8"/>
              </a:rPr>
              <a:t>genny.gordon@okdhs.org</a:t>
            </a:r>
            <a:endParaRPr lang="en-US" dirty="0" smtClean="0"/>
          </a:p>
          <a:p>
            <a:pPr marL="914400" algn="ctr"/>
            <a:r>
              <a:rPr lang="en-US" dirty="0" smtClean="0"/>
              <a:t>(405) 521-4968</a:t>
            </a:r>
          </a:p>
          <a:p>
            <a:pPr algn="ctr"/>
            <a:endParaRPr lang="en-US" dirty="0"/>
          </a:p>
          <a:p>
            <a:pPr algn="ctr"/>
            <a:endParaRPr lang="en-US" dirty="0" smtClean="0"/>
          </a:p>
          <a:p>
            <a:pPr algn="ctr"/>
            <a:endParaRPr lang="en-US" dirty="0"/>
          </a:p>
        </p:txBody>
      </p:sp>
      <p:pic>
        <p:nvPicPr>
          <p:cNvPr id="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32975" y="4832444"/>
            <a:ext cx="1584721" cy="1521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5553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DDS Waiver Services</a:t>
            </a:r>
            <a:endParaRPr lang="en-US" sz="3800" dirty="0"/>
          </a:p>
        </p:txBody>
      </p:sp>
      <p:sp>
        <p:nvSpPr>
          <p:cNvPr id="3" name="Content Placeholder 2"/>
          <p:cNvSpPr>
            <a:spLocks noGrp="1"/>
          </p:cNvSpPr>
          <p:nvPr>
            <p:ph idx="1"/>
          </p:nvPr>
        </p:nvSpPr>
        <p:spPr/>
        <p:txBody>
          <a:bodyPr>
            <a:normAutofit/>
          </a:bodyPr>
          <a:lstStyle/>
          <a:p>
            <a:pPr marL="0" indent="0">
              <a:buNone/>
            </a:pPr>
            <a:r>
              <a:rPr lang="en-US" dirty="0" smtClean="0"/>
              <a:t>Home and Community Based Services (HCBS) Waivers </a:t>
            </a:r>
          </a:p>
          <a:p>
            <a:r>
              <a:rPr lang="en-US" dirty="0" smtClean="0">
                <a:solidFill>
                  <a:srgbClr val="00B050"/>
                </a:solidFill>
              </a:rPr>
              <a:t>Community Waiver</a:t>
            </a:r>
          </a:p>
          <a:p>
            <a:pPr lvl="1"/>
            <a:r>
              <a:rPr lang="en-US" dirty="0" smtClean="0"/>
              <a:t>Provides services (e.g., residential, direct care staff, transportation) for adults with ID to live in the community</a:t>
            </a:r>
            <a:endParaRPr lang="en-US" dirty="0"/>
          </a:p>
          <a:p>
            <a:r>
              <a:rPr lang="en-US" dirty="0">
                <a:solidFill>
                  <a:srgbClr val="FFC000"/>
                </a:solidFill>
              </a:rPr>
              <a:t>In Home Supports Waiver </a:t>
            </a:r>
            <a:endParaRPr lang="en-US" dirty="0" smtClean="0">
              <a:solidFill>
                <a:srgbClr val="FFC000"/>
              </a:solidFill>
            </a:endParaRPr>
          </a:p>
          <a:p>
            <a:pPr lvl="1"/>
            <a:r>
              <a:rPr lang="en-US" dirty="0" smtClean="0"/>
              <a:t>Provides non-residential services for children and adults to live in the family home</a:t>
            </a:r>
            <a:endParaRPr lang="en-US" dirty="0"/>
          </a:p>
          <a:p>
            <a:r>
              <a:rPr lang="en-US" dirty="0">
                <a:solidFill>
                  <a:srgbClr val="C00000"/>
                </a:solidFill>
              </a:rPr>
              <a:t>Waiting List </a:t>
            </a:r>
            <a:endParaRPr lang="en-US" dirty="0" smtClean="0">
              <a:solidFill>
                <a:srgbClr val="C00000"/>
              </a:solidFill>
            </a:endParaRPr>
          </a:p>
          <a:p>
            <a:pPr lvl="1"/>
            <a:r>
              <a:rPr lang="en-US" dirty="0" smtClean="0"/>
              <a:t>6992 children and adults </a:t>
            </a:r>
          </a:p>
          <a:p>
            <a:pPr lvl="1"/>
            <a:r>
              <a:rPr lang="en-US" dirty="0" smtClean="0"/>
              <a:t>Working applications received in 2005</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255675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53"/>
            <a:ext cx="8229600" cy="990600"/>
          </a:xfrm>
        </p:spPr>
        <p:txBody>
          <a:bodyPr>
            <a:normAutofit/>
          </a:bodyPr>
          <a:lstStyle/>
          <a:p>
            <a:r>
              <a:rPr lang="en-US" sz="3800" dirty="0" smtClean="0"/>
              <a:t>Quality of Life for Persons with IDD</a:t>
            </a:r>
            <a:endParaRPr lang="en-US" sz="3800" dirty="0"/>
          </a:p>
        </p:txBody>
      </p:sp>
      <p:sp>
        <p:nvSpPr>
          <p:cNvPr id="5" name="Content Placeholder 2"/>
          <p:cNvSpPr txBox="1">
            <a:spLocks/>
          </p:cNvSpPr>
          <p:nvPr/>
        </p:nvSpPr>
        <p:spPr>
          <a:xfrm>
            <a:off x="304800" y="3352800"/>
            <a:ext cx="6198054" cy="4495800"/>
          </a:xfrm>
          <a:prstGeom prst="rect">
            <a:avLst/>
          </a:prstGeom>
          <a:solidFill>
            <a:schemeClr val="bg1"/>
          </a:solidFill>
        </p:spPr>
        <p:txBody>
          <a:bodyPr vert="horz" lIns="91440" tIns="45720" rIns="91440" bIns="45720" rtlCol="0">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NCI Indicators (e.g., rights, inclusion) are rooted in Quality of Life domains that indicate an individual’s well-being: </a:t>
            </a:r>
          </a:p>
          <a:p>
            <a:pPr lvl="1"/>
            <a:r>
              <a:rPr lang="en-US" dirty="0"/>
              <a:t>Interpersonal relations</a:t>
            </a:r>
          </a:p>
          <a:p>
            <a:pPr lvl="1"/>
            <a:r>
              <a:rPr lang="en-US" dirty="0"/>
              <a:t>Social inclusion</a:t>
            </a:r>
          </a:p>
          <a:p>
            <a:pPr lvl="1"/>
            <a:r>
              <a:rPr lang="en-US" dirty="0"/>
              <a:t>Personal development</a:t>
            </a:r>
          </a:p>
          <a:p>
            <a:pPr lvl="1"/>
            <a:r>
              <a:rPr lang="en-US" dirty="0"/>
              <a:t>Physical well-being</a:t>
            </a:r>
          </a:p>
          <a:p>
            <a:pPr lvl="1"/>
            <a:r>
              <a:rPr lang="en-US" dirty="0"/>
              <a:t>Self-determination</a:t>
            </a:r>
          </a:p>
          <a:p>
            <a:pPr lvl="1"/>
            <a:r>
              <a:rPr lang="en-US" dirty="0"/>
              <a:t>Material well-being</a:t>
            </a:r>
          </a:p>
          <a:p>
            <a:pPr lvl="1"/>
            <a:r>
              <a:rPr lang="en-US" dirty="0"/>
              <a:t>Emotional well-being</a:t>
            </a:r>
          </a:p>
          <a:p>
            <a:pPr lvl="1"/>
            <a:r>
              <a:rPr lang="en-US" dirty="0"/>
              <a:t>Rights</a:t>
            </a:r>
          </a:p>
          <a:p>
            <a:endParaRPr lang="en-US" dirty="0" smtClean="0"/>
          </a:p>
          <a:p>
            <a:pPr marL="0" indent="0">
              <a:buNone/>
            </a:pPr>
            <a:r>
              <a:rPr lang="en-US" dirty="0" smtClean="0"/>
              <a:t> </a:t>
            </a:r>
          </a:p>
          <a:p>
            <a:pPr marL="0" indent="0">
              <a:buNone/>
            </a:pPr>
            <a:r>
              <a:rPr lang="en-US" dirty="0" smtClean="0"/>
              <a:t> </a:t>
            </a:r>
          </a:p>
        </p:txBody>
      </p:sp>
      <p:sp>
        <p:nvSpPr>
          <p:cNvPr id="7" name="TextBox 6"/>
          <p:cNvSpPr txBox="1"/>
          <p:nvPr/>
        </p:nvSpPr>
        <p:spPr>
          <a:xfrm>
            <a:off x="2634219" y="1419053"/>
            <a:ext cx="6349774" cy="1384995"/>
          </a:xfrm>
          <a:prstGeom prst="rect">
            <a:avLst/>
          </a:prstGeom>
          <a:noFill/>
        </p:spPr>
        <p:txBody>
          <a:bodyPr wrap="square" rtlCol="0">
            <a:spAutoFit/>
          </a:bodyPr>
          <a:lstStyle/>
          <a:p>
            <a:pPr lvl="1"/>
            <a:endParaRPr lang="en-US" dirty="0" smtClean="0"/>
          </a:p>
          <a:p>
            <a:pPr marL="742950" lvl="1" indent="-285750">
              <a:buFont typeface="Arial" panose="020B0604020202020204" pitchFamily="34" charset="0"/>
              <a:buChar char="•"/>
            </a:pPr>
            <a:r>
              <a:rPr lang="en-US" sz="2200" dirty="0" smtClean="0"/>
              <a:t>Deinstitutionalization </a:t>
            </a:r>
            <a:endParaRPr lang="en-US" sz="2200" dirty="0"/>
          </a:p>
          <a:p>
            <a:pPr marL="742950" lvl="1" indent="-285750">
              <a:buFont typeface="Arial" panose="020B0604020202020204" pitchFamily="34" charset="0"/>
              <a:buChar char="•"/>
            </a:pPr>
            <a:r>
              <a:rPr lang="en-US" sz="2200" dirty="0"/>
              <a:t>Normalization </a:t>
            </a:r>
          </a:p>
          <a:p>
            <a:pPr marL="742950" lvl="1" indent="-285750">
              <a:buFont typeface="Arial" panose="020B0604020202020204" pitchFamily="34" charset="0"/>
              <a:buChar char="•"/>
            </a:pPr>
            <a:r>
              <a:rPr lang="en-US" sz="2200" dirty="0"/>
              <a:t>Inclusion: </a:t>
            </a:r>
            <a:r>
              <a:rPr lang="en-US" sz="2200" dirty="0" smtClean="0"/>
              <a:t>education, community, and social </a:t>
            </a:r>
            <a:endParaRPr lang="en-US" sz="2200"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76827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What is National Core Indicators (NCI)?</a:t>
            </a:r>
            <a:endParaRPr lang="en-US" sz="3800" dirty="0"/>
          </a:p>
        </p:txBody>
      </p:sp>
      <p:sp>
        <p:nvSpPr>
          <p:cNvPr id="3" name="Content Placeholder 2"/>
          <p:cNvSpPr>
            <a:spLocks noGrp="1"/>
          </p:cNvSpPr>
          <p:nvPr>
            <p:ph idx="1"/>
          </p:nvPr>
        </p:nvSpPr>
        <p:spPr>
          <a:solidFill>
            <a:schemeClr val="bg1"/>
          </a:solidFill>
        </p:spPr>
        <p:txBody>
          <a:bodyPr>
            <a:normAutofit/>
          </a:bodyPr>
          <a:lstStyle/>
          <a:p>
            <a:r>
              <a:rPr lang="en-US" dirty="0" smtClean="0"/>
              <a:t>Voluntary, multi-state </a:t>
            </a:r>
            <a:r>
              <a:rPr lang="en-US" dirty="0"/>
              <a:t>collaboration </a:t>
            </a:r>
            <a:r>
              <a:rPr lang="en-US" dirty="0" smtClean="0"/>
              <a:t>among: </a:t>
            </a:r>
          </a:p>
          <a:p>
            <a:pPr lvl="1"/>
            <a:r>
              <a:rPr lang="en-US" dirty="0"/>
              <a:t>National Association of State Directors of DD Services</a:t>
            </a:r>
            <a:r>
              <a:rPr lang="en-US" dirty="0" smtClean="0"/>
              <a:t> (NASDDDS)</a:t>
            </a:r>
          </a:p>
          <a:p>
            <a:pPr lvl="1"/>
            <a:r>
              <a:rPr lang="en-US" dirty="0" smtClean="0"/>
              <a:t>Human Services Research Institute (HSRI)</a:t>
            </a:r>
          </a:p>
          <a:p>
            <a:pPr lvl="1"/>
            <a:r>
              <a:rPr lang="en-US" dirty="0" smtClean="0"/>
              <a:t>State Development Disability Services (DDS)</a:t>
            </a:r>
          </a:p>
          <a:p>
            <a:r>
              <a:rPr lang="en-US" dirty="0" smtClean="0"/>
              <a:t>Measures a standard set of performance and outcome measures of public services</a:t>
            </a:r>
          </a:p>
          <a:p>
            <a:r>
              <a:rPr lang="en-US" dirty="0" smtClean="0"/>
              <a:t>Used to:</a:t>
            </a:r>
          </a:p>
          <a:p>
            <a:pPr lvl="1"/>
            <a:r>
              <a:rPr lang="en-US" dirty="0"/>
              <a:t>T</a:t>
            </a:r>
            <a:r>
              <a:rPr lang="en-US" dirty="0" smtClean="0"/>
              <a:t>rack a state’s performance over time</a:t>
            </a:r>
          </a:p>
          <a:p>
            <a:pPr lvl="1"/>
            <a:r>
              <a:rPr lang="en-US" dirty="0"/>
              <a:t>C</a:t>
            </a:r>
            <a:r>
              <a:rPr lang="en-US" dirty="0" smtClean="0"/>
              <a:t>ompare results across states</a:t>
            </a:r>
          </a:p>
          <a:p>
            <a:pPr lvl="1"/>
            <a:r>
              <a:rPr lang="en-US" dirty="0"/>
              <a:t>E</a:t>
            </a:r>
            <a:r>
              <a:rPr lang="en-US" dirty="0" smtClean="0"/>
              <a:t>stablish national benchmarks</a:t>
            </a:r>
          </a:p>
        </p:txBody>
      </p:sp>
    </p:spTree>
    <p:extLst>
      <p:ext uri="{BB962C8B-B14F-4D97-AF65-F5344CB8AC3E}">
        <p14:creationId xmlns:p14="http://schemas.microsoft.com/office/powerpoint/2010/main" val="32319301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2013-14 NCI Data Collection</a:t>
            </a:r>
            <a:endParaRPr lang="en-US" sz="3800" dirty="0"/>
          </a:p>
        </p:txBody>
      </p:sp>
      <p:sp>
        <p:nvSpPr>
          <p:cNvPr id="3" name="Content Placeholder 2"/>
          <p:cNvSpPr>
            <a:spLocks noGrp="1"/>
          </p:cNvSpPr>
          <p:nvPr>
            <p:ph idx="1"/>
          </p:nvPr>
        </p:nvSpPr>
        <p:spPr/>
        <p:txBody>
          <a:bodyPr/>
          <a:lstStyle/>
          <a:p>
            <a:r>
              <a:rPr lang="en-US" dirty="0" smtClean="0"/>
              <a:t>40 </a:t>
            </a:r>
            <a:r>
              <a:rPr lang="en-US" dirty="0"/>
              <a:t>states (including Washington D.C</a:t>
            </a:r>
            <a:r>
              <a:rPr lang="en-US" dirty="0" smtClean="0"/>
              <a:t>.)</a:t>
            </a:r>
          </a:p>
          <a:p>
            <a:r>
              <a:rPr lang="en-US" dirty="0" smtClean="0"/>
              <a:t>22 </a:t>
            </a:r>
            <a:r>
              <a:rPr lang="en-US" dirty="0"/>
              <a:t>sub-state entities participated in </a:t>
            </a:r>
            <a:r>
              <a:rPr lang="en-US" dirty="0" smtClean="0"/>
              <a:t>NCI</a:t>
            </a:r>
            <a:endParaRPr lang="en-US" dirty="0" smtClean="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590800"/>
            <a:ext cx="5943600" cy="4055933"/>
          </a:xfrm>
          <a:prstGeom prst="rect">
            <a:avLst/>
          </a:prstGeom>
        </p:spPr>
      </p:pic>
    </p:spTree>
    <p:extLst>
      <p:ext uri="{BB962C8B-B14F-4D97-AF65-F5344CB8AC3E}">
        <p14:creationId xmlns:p14="http://schemas.microsoft.com/office/powerpoint/2010/main" val="15398609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NCI Adult Consumer Survey</a:t>
            </a:r>
            <a:endParaRPr lang="en-US" sz="3800"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Sample of 400 individuals required from each participating state </a:t>
            </a:r>
          </a:p>
          <a:p>
            <a:r>
              <a:rPr lang="en-US" dirty="0" smtClean="0"/>
              <a:t>In-person </a:t>
            </a:r>
            <a:r>
              <a:rPr lang="en-US" dirty="0"/>
              <a:t>conversation with adults receiving DDS </a:t>
            </a:r>
            <a:r>
              <a:rPr lang="en-US" dirty="0" smtClean="0"/>
              <a:t>services. </a:t>
            </a:r>
            <a:endParaRPr lang="en-US" dirty="0"/>
          </a:p>
          <a:p>
            <a:r>
              <a:rPr lang="en-US" dirty="0" smtClean="0"/>
              <a:t>Survey gathers </a:t>
            </a:r>
            <a:r>
              <a:rPr lang="en-US" dirty="0"/>
              <a:t>information about </a:t>
            </a:r>
            <a:r>
              <a:rPr lang="en-US" dirty="0" smtClean="0"/>
              <a:t>individuals’ </a:t>
            </a:r>
            <a:r>
              <a:rPr lang="en-US" dirty="0"/>
              <a:t>experiences </a:t>
            </a:r>
            <a:r>
              <a:rPr lang="en-US" dirty="0" smtClean="0"/>
              <a:t>and opinions</a:t>
            </a:r>
            <a:endParaRPr lang="en-US" dirty="0"/>
          </a:p>
          <a:p>
            <a:r>
              <a:rPr lang="en-US" dirty="0" smtClean="0"/>
              <a:t>Keyed to </a:t>
            </a:r>
            <a:r>
              <a:rPr lang="en-US" dirty="0"/>
              <a:t>important person-centered outcomes that measure system-level indicators related to: </a:t>
            </a:r>
            <a:endParaRPr lang="en-US" dirty="0" smtClean="0"/>
          </a:p>
          <a:p>
            <a:pPr lvl="1"/>
            <a:r>
              <a:rPr lang="en-US" dirty="0"/>
              <a:t>E</a:t>
            </a:r>
            <a:r>
              <a:rPr lang="en-US" dirty="0" smtClean="0"/>
              <a:t>mployment</a:t>
            </a:r>
            <a:endParaRPr lang="en-US" dirty="0"/>
          </a:p>
          <a:p>
            <a:pPr lvl="1"/>
            <a:r>
              <a:rPr lang="en-US" dirty="0"/>
              <a:t>C</a:t>
            </a:r>
            <a:r>
              <a:rPr lang="en-US" dirty="0" smtClean="0"/>
              <a:t>hoice</a:t>
            </a:r>
          </a:p>
          <a:p>
            <a:pPr lvl="1"/>
            <a:r>
              <a:rPr lang="en-US" dirty="0"/>
              <a:t>R</a:t>
            </a:r>
            <a:r>
              <a:rPr lang="en-US" dirty="0" smtClean="0"/>
              <a:t>elationships </a:t>
            </a:r>
          </a:p>
          <a:p>
            <a:pPr lvl="1"/>
            <a:r>
              <a:rPr lang="en-US" dirty="0"/>
              <a:t>C</a:t>
            </a:r>
            <a:r>
              <a:rPr lang="en-US" dirty="0" smtClean="0"/>
              <a:t>ase management </a:t>
            </a:r>
          </a:p>
          <a:p>
            <a:pPr lvl="1"/>
            <a:r>
              <a:rPr lang="en-US" dirty="0"/>
              <a:t>I</a:t>
            </a:r>
            <a:r>
              <a:rPr lang="en-US" dirty="0" smtClean="0"/>
              <a:t>nclusion</a:t>
            </a:r>
          </a:p>
          <a:p>
            <a:pPr lvl="1"/>
            <a:r>
              <a:rPr lang="en-US" dirty="0" smtClean="0"/>
              <a:t>Health (Physical &amp; Mental) </a:t>
            </a:r>
            <a:endParaRPr lang="en-US" dirty="0"/>
          </a:p>
          <a:p>
            <a:endParaRPr lang="en-US" dirty="0"/>
          </a:p>
        </p:txBody>
      </p:sp>
    </p:spTree>
    <p:extLst>
      <p:ext uri="{BB962C8B-B14F-4D97-AF65-F5344CB8AC3E}">
        <p14:creationId xmlns:p14="http://schemas.microsoft.com/office/powerpoint/2010/main" val="422945027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rgbClr val="000000"/>
      </a:dk1>
      <a:lt1>
        <a:sysClr val="window" lastClr="FFFFFF"/>
      </a:lt1>
      <a:dk2>
        <a:srgbClr val="242852"/>
      </a:dk2>
      <a:lt2>
        <a:srgbClr val="3EBBF0"/>
      </a:lt2>
      <a:accent1>
        <a:srgbClr val="1098D2"/>
      </a:accent1>
      <a:accent2>
        <a:srgbClr val="8BD6F6"/>
      </a:accent2>
      <a:accent3>
        <a:srgbClr val="F2791E"/>
      </a:accent3>
      <a:accent4>
        <a:srgbClr val="FFC000"/>
      </a:accent4>
      <a:accent5>
        <a:srgbClr val="5AA2AE"/>
      </a:accent5>
      <a:accent6>
        <a:srgbClr val="9D90A0"/>
      </a:accent6>
      <a:hlink>
        <a:srgbClr val="000000"/>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2170</TotalTime>
  <Words>1660</Words>
  <Application>Microsoft Macintosh PowerPoint</Application>
  <PresentationFormat>On-screen Show (4:3)</PresentationFormat>
  <Paragraphs>382</Paragraphs>
  <Slides>41</Slides>
  <Notes>36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Clarity</vt:lpstr>
      <vt:lpstr>Using National Core Indicators Data to Understand the Experiences of Adults with Intellectual and Developmental Disabilities in Oklahoma</vt:lpstr>
      <vt:lpstr>Intellectual and Developmental Disabilities  (IDD)</vt:lpstr>
      <vt:lpstr>Prevalence   </vt:lpstr>
      <vt:lpstr>Services for Oklahomans with IDD</vt:lpstr>
      <vt:lpstr>DDS Waiver Services</vt:lpstr>
      <vt:lpstr>Quality of Life for Persons with IDD</vt:lpstr>
      <vt:lpstr>What is National Core Indicators (NCI)?</vt:lpstr>
      <vt:lpstr>2013-14 NCI Data Collection</vt:lpstr>
      <vt:lpstr>NCI Adult Consumer Survey</vt:lpstr>
      <vt:lpstr>Oklahoma 2013-2014 Sampling Strategy</vt:lpstr>
      <vt:lpstr>Oklahoma 2013-2014 Sample</vt:lpstr>
      <vt:lpstr>Adult Consumer Survey: Data Collection Procedures</vt:lpstr>
      <vt:lpstr>Demographics</vt:lpstr>
      <vt:lpstr>Demographics</vt:lpstr>
      <vt:lpstr>Age</vt:lpstr>
      <vt:lpstr>Severity of Intellectual Disability</vt:lpstr>
      <vt:lpstr>Communication &amp; Mobility</vt:lpstr>
      <vt:lpstr>Type of Residence</vt:lpstr>
      <vt:lpstr>Participation in Section 1:  Capturing the individual’s perspective</vt:lpstr>
      <vt:lpstr>Employment</vt:lpstr>
      <vt:lpstr>NCI Employment Categories </vt:lpstr>
      <vt:lpstr>PowerPoint Presentation</vt:lpstr>
      <vt:lpstr>A closer look at employment</vt:lpstr>
      <vt:lpstr>Inclusion &amp; Choice</vt:lpstr>
      <vt:lpstr>Life Decisions Scale</vt:lpstr>
      <vt:lpstr>Everyday Choices Scale</vt:lpstr>
      <vt:lpstr>Community Inclusion</vt:lpstr>
      <vt:lpstr>Community Inclusion</vt:lpstr>
      <vt:lpstr>rights</vt:lpstr>
      <vt:lpstr>PowerPoint Presentation</vt:lpstr>
      <vt:lpstr>PowerPoint Presentation</vt:lpstr>
      <vt:lpstr>PowerPoint Presentation</vt:lpstr>
      <vt:lpstr>Health &amp; Wellness</vt:lpstr>
      <vt:lpstr>Medical Visits</vt:lpstr>
      <vt:lpstr>Overall Physical Health</vt:lpstr>
      <vt:lpstr>High Risk Factors</vt:lpstr>
      <vt:lpstr>Mental Health Diagnosis and Medication </vt:lpstr>
      <vt:lpstr>Future Directions</vt:lpstr>
      <vt:lpstr>OSU NCI Team </vt:lpstr>
      <vt:lpstr>Questions </vt:lpstr>
      <vt:lpstr>For more information,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National Core Indicators Data to Understand the Experiences of Adults with Intellectual and Developmental Disabilities in Oklahoma</dc:title>
  <dc:creator>Kami Gallus</dc:creator>
  <cp:lastModifiedBy>Amanda Harrist</cp:lastModifiedBy>
  <cp:revision>263</cp:revision>
  <cp:lastPrinted>2015-04-17T13:33:22Z</cp:lastPrinted>
  <dcterms:created xsi:type="dcterms:W3CDTF">2015-02-03T20:54:25Z</dcterms:created>
  <dcterms:modified xsi:type="dcterms:W3CDTF">2015-05-01T08:07:58Z</dcterms:modified>
</cp:coreProperties>
</file>